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4.xml" ContentType="application/vnd.openxmlformats-officedocument.presentationml.notesSlide+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70" r:id="rId3"/>
    <p:sldId id="363" r:id="rId4"/>
    <p:sldId id="288" r:id="rId5"/>
    <p:sldId id="293" r:id="rId6"/>
    <p:sldId id="272" r:id="rId7"/>
    <p:sldId id="366" r:id="rId8"/>
    <p:sldId id="271" r:id="rId9"/>
    <p:sldId id="364" r:id="rId10"/>
    <p:sldId id="274" r:id="rId11"/>
    <p:sldId id="275" r:id="rId12"/>
    <p:sldId id="277" r:id="rId13"/>
    <p:sldId id="276" r:id="rId14"/>
    <p:sldId id="284" r:id="rId15"/>
    <p:sldId id="294" r:id="rId16"/>
    <p:sldId id="295" r:id="rId17"/>
    <p:sldId id="300" r:id="rId18"/>
    <p:sldId id="282" r:id="rId19"/>
    <p:sldId id="303" r:id="rId20"/>
    <p:sldId id="269" r:id="rId21"/>
    <p:sldId id="278" r:id="rId22"/>
    <p:sldId id="279" r:id="rId23"/>
    <p:sldId id="280" r:id="rId24"/>
    <p:sldId id="359" r:id="rId25"/>
    <p:sldId id="281" r:id="rId26"/>
    <p:sldId id="283" r:id="rId27"/>
    <p:sldId id="362" r:id="rId28"/>
    <p:sldId id="307" r:id="rId29"/>
    <p:sldId id="317" r:id="rId30"/>
    <p:sldId id="367" r:id="rId31"/>
    <p:sldId id="347" r:id="rId32"/>
    <p:sldId id="360" r:id="rId33"/>
    <p:sldId id="368" r:id="rId34"/>
    <p:sldId id="361" r:id="rId35"/>
    <p:sldId id="357" r:id="rId36"/>
    <p:sldId id="351" r:id="rId37"/>
    <p:sldId id="352" r:id="rId38"/>
    <p:sldId id="353" r:id="rId39"/>
    <p:sldId id="354" r:id="rId40"/>
    <p:sldId id="355" r:id="rId41"/>
    <p:sldId id="369" r:id="rId42"/>
    <p:sldId id="356" r:id="rId43"/>
    <p:sldId id="370" r:id="rId44"/>
    <p:sldId id="35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64" autoAdjust="0"/>
  </p:normalViewPr>
  <p:slideViewPr>
    <p:cSldViewPr snapToGrid="0">
      <p:cViewPr varScale="1">
        <p:scale>
          <a:sx n="74" d="100"/>
          <a:sy n="74" d="100"/>
        </p:scale>
        <p:origin x="936"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7T03:45:35.332"/>
    </inkml:context>
    <inkml:brush xml:id="br0">
      <inkml:brushProperty name="width" value="0.035" units="cm"/>
      <inkml:brushProperty name="height" value="0.035" units="cm"/>
      <inkml:brushProperty name="color" value="#0000FF"/>
    </inkml:brush>
  </inkml:definitions>
  <inkml:trace contextRef="#ctx0" brushRef="#br0">0 10244 24575,'11'-2'0,"-1"0"0,1-1 0,-1-1 0,0 0 0,0 0 0,0-1 0,-1-1 0,16-11 0,-2 1 0,31-14 0,-35 20 0,1-1 0,-1-1 0,-1-2 0,20-17 0,-7-1 0,-2-2 0,-1-2 0,-1-1 0,-2-1 0,-1-2 0,27-60 0,-7 0 0,53-174 0,-84 236 0,36-130 0,-41 135 0,-1 0 0,-1 0 0,2-41 0,2-61 0,3-86 0,0 23 0,-1-15 0,-10 179 0,1 0 0,12-59 0,-8 61 0,-2 0 0,-1-1 0,1-41 0,-10-30 0,-4 1 0,-23-124 0,14 108 0,-8-138 0,15 52 0,-4-186 0,16-914 0,1 1271 0,1-1 0,1 2 0,12-52 0,-8 43 0,7-61 0,-13 89 0,0 0 0,2 0 0,-1 0 0,1 1 0,1 0 0,10-22 0,-8 18 0,0 0 0,-1 0 0,6-28 0,-5-2 0,-3-1 0,-1-1 0,-2 1 0,-4-53 0,0 5 0,3-279 0,-2 342 0,-1 1 0,-1-1 0,-2 1 0,-15-58 0,11 50 0,1 0 0,-7-64 0,10-298 0,8 223 0,-2 129 0,3-100 0,-1 132 0,0 0 0,1 0 0,0 0 0,1 0 0,1 1 0,8-19 0,-12 32 0,6-11 0,-1-1 0,0 0 0,-1 0 0,0-1 0,-1 0 0,4-31 0,-6 22 0,2 1 0,12-45 0,-9 41 0,6-39 0,16-158 0,-19 160 0,-4 30 0,3-60 0,-9-86 0,1-36 0,10 112 0,1-12 0,-10 98 0,0 0 0,0 0 0,2 0 0,0 0 0,1 1 0,0-1 0,1 2 0,1-1 0,13-24 0,57-104 0,-69 135 0,0 1 0,0-1 0,1 1 0,0 1 0,0 0 0,1 1 0,10-8 0,32-33 0,-31 25 0,1 1 0,0 2 0,2 0 0,26-17 0,98-49 0,-90 55 0,-10 6 0,52-20 0,-74 36 0,1 2 0,0 2 0,1 1 0,-1 1 0,47 0 0,31 5 0,90 3 0,-151 8 0,-38-8 0,1-1 0,-1 0 0,0 0 0,1-1 0,-1 0 0,1-1 0,-1 0 0,1 0 0,8-2 0,-14 2 0,0 0 0,0-1 0,1 1 0,-1-1 0,0 1 0,0-1 0,0 0 0,0 0 0,1 1 0,-1-1 0,0 0 0,0 0 0,0 0 0,-1-1 0,1 1 0,0 0 0,0 0 0,0 0 0,-1-1 0,1 1 0,0-1 0,0-2 0,-1 2 0,1-1 0,-1 0 0,0 1 0,0-1 0,0 0 0,0 1 0,-1-1 0,1 0 0,0 1 0,-1-1 0,0 1 0,-1-4 0,-1-4 0,-1 1 0,0 0 0,-1 0 0,0 0 0,-10-14 0,-2 2 0,-1 0 0,-1 1 0,0 1 0,-1 1 0,-1 1 0,-29-18 0,39 30 0,10 8 0,16 15 0,-5-7 0,18 20 0,50 42 0,8 5 0,-79-72 0,2-1 0,-1 0 0,0-1 0,11 4 0,-10-5 0,-1 0 0,0 2 0,16 9 0,-24-13 0,1-1 0,0 1 0,-1-1 0,1 1 0,-1-1 0,1 1 0,-1 0 0,1-1 0,-1 1 0,1 0 0,-1 0 0,0-1 0,1 1 0,-1 0 0,0 0 0,1 0 0,-1 0 0,0 0 0,0-1 0,0 1 0,0 0 0,0 0 0,1 0 0,-1 0 0,-1 0 0,1 1 0,0 0 0,-1 0 0,1 1 0,-1-1 0,0 0 0,0 1 0,0-1 0,0 0 0,0 0 0,-3 3 0,-2 4 0,-2 0 0,1-1 0,-9 7 0,14-13 0,-5 5 0,-1 0 0,1-1 0,-1 0 0,0 0 0,-1-1 0,1 0 0,-1-1 0,0 0 0,0-1 0,0 0 0,-18 2 0,24-4-37,-11 0 78,0 1-1,0 1 0,-16 5 1,26-6-124,1-1 0,-1 1 0,1 0 1,0 0-1,-1 0 0,1 0 0,0 1 1,0 0-1,0 0 0,0 0 0,0 0 1,1 0-1,-1 1 0,1-1 0,0 1 1,0 0-1,-2 5 0,-2 9-6743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9T04:03:12.969"/>
    </inkml:context>
    <inkml:brush xml:id="br0">
      <inkml:brushProperty name="width" value="0.05" units="cm"/>
      <inkml:brushProperty name="height" value="0.05" units="cm"/>
      <inkml:brushProperty name="color" value="#66CC00"/>
    </inkml:brush>
  </inkml:definitions>
  <inkml:trace contextRef="#ctx0" brushRef="#br0">1 1 24575,'0'0'-8191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4:31.844"/>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4:32.480"/>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7:37.753"/>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1,'5'3,"0"1,0-1,0-1,1 1,-1-1,1 0,0 0,-1 0,1-1,7 1,12 4,497 110,16-47,121-54,-412-18,-70 10,282 46,-399-45,35 7,-77-12,-1-1,27 0,-32-2,0 0,-1 1,1 1,0-1,0 2,-1 0,19 7,119 56,-134-58,-4-1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7:45.761"/>
    </inkml:context>
    <inkml:brush xml:id="br0">
      <inkml:brushProperty name="width" value="0.05" units="cm"/>
      <inkml:brushProperty name="height" value="0.05" units="cm"/>
      <inkml:brushProperty name="color" value="#008C3A"/>
      <inkml:brushProperty name="ignorePressure" value="1"/>
    </inkml:brush>
  </inkml:definitions>
  <inkml:trace contextRef="#ctx0" brushRef="#br0">2952 1,'-6'1,"0"0,-1 0,1 0,0 1,0 0,0 0,-7 4,-4 1,-372 156,-1 1,229-104,-3-6,-208 38,-436 16,613-87,-50 3,244-24,-12 0,-1 1,0 0,0 1,0 0,0 1,1 0,0 1,-15 7,12-3</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7:46.124"/>
    </inkml:context>
    <inkml:brush xml:id="br0">
      <inkml:brushProperty name="width" value="0.05" units="cm"/>
      <inkml:brushProperty name="height" value="0.05" units="cm"/>
      <inkml:brushProperty name="color" value="#008C3A"/>
      <inkml:brushProperty name="ignorePressure" value="1"/>
    </inkml:brush>
  </inkml:definitions>
  <inkml:trace contextRef="#ctx0" brushRef="#br0">26 1,'0'65,"-14"109,7-101,3 0,5 77,1-44,-2-86</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9T04:38:56.667"/>
    </inkml:context>
    <inkml:brush xml:id="br0">
      <inkml:brushProperty name="width" value="0.035" units="cm"/>
      <inkml:brushProperty name="height" value="0.035" units="cm"/>
      <inkml:brushProperty name="color" value="#FF0066"/>
    </inkml:brush>
  </inkml:definitions>
  <inkml:trace contextRef="#ctx0" brushRef="#br0">0 118 24575,'48'17'0,"-27"-8"0,1-2 0,30 7 0,3-3 0,-28-5 0,1-1 0,0-1 0,45 1 0,-63-6 0,-1 1 0,0-2 0,1 1 0,-1-1 0,0-1 0,0 1 0,0-1 0,-1-1 0,1 0 0,-1 0 0,0-1 0,0 0 0,0 0 0,-1-1 0,8-7 0,3-4 0,2 1 0,0 1 0,0 0 0,32-16 0,-38 24 0,0 1 0,1 0 0,0 1 0,0 0 0,0 2 0,0-1 0,1 2 0,19-1 0,-9 3 0,0 1 0,-1 2 0,0 0 0,32 10 0,-17-4 0,-7-2 0,1 2 0,38 15 0,-62-20-273,1-1 0,-1 0 0,1 0 0,20 1 0,-4-1-6553</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3T19:02:34.321"/>
    </inkml:context>
    <inkml:brush xml:id="br0">
      <inkml:brushProperty name="width" value="0.05" units="cm"/>
      <inkml:brushProperty name="height" value="0.05" units="cm"/>
      <inkml:brushProperty name="color" value="#5B2D90"/>
    </inkml:brush>
  </inkml:definitions>
  <inkml:trace contextRef="#ctx0" brushRef="#br0">1 4348 24575,'1277'0'0,"-1041"14"0,-22 0 0,-102-16 0,0-4 0,118-23 0,214-74 0,-335 73 0,0 5 0,2 5 0,123-7 0,283-31 0,-430 40 0,0-4 0,-2-4 0,-2-3 0,0-4 0,143-81 0,-23 22 0,-24 12 0,40-20 0,-157 74 0,-28 10 0,-1-1 0,-1-2 0,0-1 0,-1-2 0,-2-1 0,0-1 0,45-51 0,3-25 0,-56 71 0,-6 6 0,0 0 0,-2-2 0,0 0 0,10-30 0,28-109 0,-30 92 0,-4 8 0,-3 0 0,-2-1 0,3-97 0,-13-201 0,-5 179 0,4-336 0,0 484 0,12-61 0,0-15 0,-10-356 0,-5 241 0,1 212 0,-1 0 0,0 0 0,-1 0 0,0 0 0,-1 1 0,-1-1 0,-7-14 0,2 1 0,4 6-18,2 0-1,0 0 1,1-1-1,2 0 1,0 1-1,4-42 1,-1 5-1218,-1 36-5590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3T19:02:39.241"/>
    </inkml:context>
    <inkml:brush xml:id="br0">
      <inkml:brushProperty name="width" value="0.05" units="cm"/>
      <inkml:brushProperty name="height" value="0.05" units="cm"/>
      <inkml:brushProperty name="color" value="#5B2D90"/>
    </inkml:brush>
  </inkml:definitions>
  <inkml:trace contextRef="#ctx0" brushRef="#br0">462 6384 24575,'2'-289'0,"-5"-297"0,2 550 0,-2 0 0,-1-1 0,-3 2 0,0-1 0,-2 1 0,-23-57 0,-62-153 0,69 177 0,3-1 0,3-1 0,4-1 0,2 0 0,3-1 0,4 0 0,2-73 0,6-489 0,-2 382 0,-3 207 0,-1 0 0,-3 0 0,-1 0 0,-3 1 0,-16-44 0,11 26 0,12 43 0,-1 0 0,-15-37 0,10 31 0,1 0 0,0-1 0,2 0 0,1-1 0,-3-32 0,-1-134 0,1 0 0,-5 8 0,11-195 0,5 195 0,-3 143 0,3 1 0,1-1 0,2 0 0,2 1 0,2 0 0,2 1 0,27-69 0,-30 86 0,-1 0 0,-1-1 0,0 0 0,-2 0 0,-1-1 0,0-39 0,-2 47 0,1-8 0,1 1 0,2-1 0,0 0 0,2 1 0,1 0 0,0 0 0,2 1 0,19-33 0,-15 36 0,1 0 0,2 1 0,0 1 0,0 0 0,2 2 0,0 0 0,1 1 0,31-18 0,69-43 0,-89 59 0,47-19 0,-46 22 0,51-30 0,148-111 0,-118 80 0,-97 65 0,0 1 0,0 1 0,1 0 0,-1 2 0,2 0 0,33-8 0,-49 14 0,0-1 0,1 1 0,-1-1 0,0 0 0,0 0 0,0 0 0,0 0 0,0 0 0,0 0 0,0-1 0,-1 1 0,1 0 0,2-3 0,-4 3 0,0 0 0,1 1 0,-1-1 0,1 0 0,-1 0 0,0 0 0,0 0 0,0 0 0,1 0 0,-1 0 0,0 0 0,0 1 0,0-1 0,0 0 0,-1 0 0,1 0 0,0 0 0,0 0 0,0 0 0,-1 0 0,1 0 0,-1 1 0,1-1 0,0 0 0,-1 0 0,1 0 0,-1 1 0,0-1 0,1 0 0,-1 1 0,0-1 0,1 0 0,-2 0 0,-7-6 0,1 0 0,-1 0 0,0 1 0,0 0 0,-1 1 0,0 0 0,0 1 0,0 0 0,-1 0 0,1 1 0,-1 0 0,-20-2 0,-8 2 0,0 2 0,-51 4 0,22-1 0,113-3 0,227 3 0,-269-2 0,-1 0 0,0 0 0,0 0 0,0 1 0,0-1 0,0 1 0,0-1 0,0 1 0,0-1 0,-1 1 0,1 0 0,0 0 0,0 0 0,0 0 0,2 2 0,-4-2 0,1 1 0,-1-1 0,0 0 0,1 0 0,-1 0 0,0 0 0,0 1 0,0-1 0,0 0 0,0 0 0,0 0 0,0 1 0,0-1 0,0 0 0,-1 0 0,1 0 0,0 0 0,-1 0 0,1 1 0,-1-1 0,1 0 0,-1 0 0,0 0 0,1 0 0,-1 0 0,0 0 0,-1 1 0,-28 41 0,16-26 0,0 2 0,2-1 0,0 2 0,1 0 0,2 0 0,0 1 0,0 0 0,-5 24 0,-43 167-1365,51-194-5461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7T21:39:53.872"/>
    </inkml:context>
    <inkml:brush xml:id="br0">
      <inkml:brushProperty name="width" value="0.05" units="cm"/>
      <inkml:brushProperty name="height" value="0.05" units="cm"/>
      <inkml:brushProperty name="color" value="#66CC00"/>
    </inkml:brush>
  </inkml:definitions>
  <inkml:trace contextRef="#ctx0" brushRef="#br0">370 95 24575,'-30'42'0,"21"-31"0,0 1 0,-9 17 0,-38 71 0,-16 34 0,34-68 0,26-46 0,-18 39 0,25-46 0,-58 167 0,54-146 0,2 0 0,1 0 0,0 49 0,8 363 0,0-409 0,11 53 0,2 27 0,-11-82 0,1 1 0,21 68 0,-17-72 0,-7-26 0,1 1 0,0-1 0,0 0 0,0-1 0,1 1 0,0 0 0,0-1 0,1 0 0,0 0 0,0 0 0,0 0 0,1-1 0,0 0 0,0 0 0,0 0 0,9 4 0,11 4 0,1 0 0,54 14 0,-47-16 0,44 18 0,-51-18 0,-1 0 0,2-2 0,-1 0 0,1-2 0,53 7 0,-54-11 0,0-1 0,0-1 0,0 0 0,38-7 0,-54 6 0,0-2 0,0 0 0,0 0 0,-1 0 0,1-1 0,-1 0 0,0-1 0,-1 0 0,1 0 0,-1-1 0,-1 0 0,1 0 0,10-11 0,-3 1 0,-1-1 0,-1 0 0,22-38 0,23-61 0,-57 113 0,4-14 0,-2 0 0,0-1 0,0 1 0,-2-1 0,-1 0 0,-1 1 0,-4-32 0,2 19 0,3-37 0,12 7 0,-8 43 0,-1 0 0,1-17 0,-5-70 0,2-13 0,1 98 0,2 1 0,1 0 0,0 0 0,2 0 0,0 1 0,1-1 0,20-25 0,-10 15 0,18-40 0,-10 8 0,-13 33 0,-2 0 0,-1-1 0,-1 0 0,-2 0 0,6-52 0,-11 52 0,1-1 0,2 1 0,15-40 0,-15 47 0,0 0 0,-1 0 0,2-34 0,-7 47 0,0-1 0,-1 1 0,0-1 0,0 1 0,-1-1 0,-1 1 0,0 0 0,0 0 0,0 0 0,-2 0 0,-8-13 0,2 5 0,-1 1 0,0 1 0,-1 0 0,-1 0 0,-1 1 0,0 1 0,-23-15 0,17 14 0,8 4 0,-1 1 0,-1-1 0,1 2 0,-2 0 0,1 0 0,-1 1 0,0 1 0,-28-7 0,-52 0 0,0 4 0,-103 2 0,179 6 0,0 0 0,1 1 0,-26 5 0,38-5 0,1 1 0,0 0 0,0 0 0,0 0 0,0 0 0,0 1 0,1 0 0,-1 0 0,1 0 0,0 0 0,0 1 0,0 0 0,1 0 0,-5 5 0,-3 5-195,1 0 0,0 0 0,2 1 0,0 0 0,1 1 0,-11 31 0,13-28-6631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7T21:35:07.651"/>
    </inkml:context>
    <inkml:brush xml:id="br0">
      <inkml:brushProperty name="width" value="0.05" units="cm"/>
      <inkml:brushProperty name="height" value="0.05" units="cm"/>
      <inkml:brushProperty name="color" value="#66CC00"/>
    </inkml:brush>
  </inkml:definitions>
  <inkml:trace contextRef="#ctx0" brushRef="#br0">285 1 24575,'-10'0'0,"1"1"0,-1 0 0,1 0 0,-1 1 0,1 1 0,0 0 0,0 0 0,0 0 0,0 1 0,1 1 0,-1-1 0,1 1 0,0 1 0,0 0 0,1 0 0,-11 11 0,8-6 0,0 1 0,1 0 0,0 1 0,1 0 0,0 0 0,1 1 0,1 0 0,0 0 0,-7 25 0,12-35 0,-9 33 0,1 0 0,2 0 0,-5 73 0,11-79 0,5 38 0,-2-57 0,0 0 0,1-1 0,0 0 0,1 1 0,0-1 0,9 16 0,-9-19 8,0 0 0,-1 0 0,0 0 0,0 1-1,-1-1 1,0 1 0,-1-1 0,0 1 0,0 0 0,-1 11 0,-2 5-245,-1 0 1,-8 30-1,5-28-505,2-7-6084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7T21:48:14.976"/>
    </inkml:context>
    <inkml:brush xml:id="br0">
      <inkml:brushProperty name="width" value="0.05" units="cm"/>
      <inkml:brushProperty name="height" value="0.05" units="cm"/>
    </inkml:brush>
  </inkml:definitions>
  <inkml:trace contextRef="#ctx0" brushRef="#br0">0 60 24575,'1'1'0,"-1"1"0,1-1 0,-1 0 0,1 0 0,0 0 0,-1 1 0,1-1 0,0 0 0,0 0 0,0 0 0,0 0 0,-1 0 0,2 0 0,-1 0 0,0-1 0,0 1 0,0 0 0,0-1 0,0 1 0,1 0 0,-1-1 0,0 1 0,0-1 0,1 0 0,-1 0 0,0 1 0,3-1 0,43 5 0,-42-4 0,8 0 0,-1 1 0,1 1 0,-1 0 0,23 9 0,-14-4 0,-17-7 0,-1-1 0,1 1 0,0-1 0,-1 0 0,1 0 0,-1 0 0,1-1 0,0 1 0,-1-1 0,1 0 0,-1 0 0,1 0 0,-1-1 0,4-1 0,-1 0 0,0 0 0,0 0 0,-1 0 0,0-1 0,0 0 0,0 0 0,6-6 0,48-48-1365,-40 40-5461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7T21:48:23.913"/>
    </inkml:context>
    <inkml:brush xml:id="br0">
      <inkml:brushProperty name="width" value="0.05" units="cm"/>
      <inkml:brushProperty name="height" value="0.05" units="cm"/>
    </inkml:brush>
  </inkml:definitions>
  <inkml:trace contextRef="#ctx0" brushRef="#br0">199 0 24575,'-10'11'0,"0"0"0,1 0 0,0 1 0,1 0 0,-12 24 0,-24 69 0,37-87 0,2-8 0,0 1 0,-1-1 0,-1 0 0,-9 13 0,9-16 0,1 2 0,1-1 0,0 0 0,0 1 0,-5 12 0,9-17 0,0 0 0,0 0 0,0 0 0,1 0 0,0 0 0,-1 0 0,2 0 0,-1 0 0,0 0 0,1 0 0,0 0 0,-1 0 0,2 0 0,-1 0 0,0 0 0,1-1 0,3 6 0,2 5-136,0 0-1,-1 0 1,-1 1-1,0-1 1,0 1-1,-2 0 1,0 0-1,-1 1 0,1 27 1,-3-19-6690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17:30:47.244"/>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1 295,'6'0,"1"-1,0-1,-1 1,0-1,1-1,-1 1,0-1,0 0,0 0,0-1,-1 1,1-2,17-9,48-26,23-14,75-29,-137 70,1 1,1 1,-1 2,2 1,-1 2,1 1,16 1,-27 3,20-2,0 3,-1 2,1 1,13 4,-45-4,0 1,0 0,0 0,-1 2,0-1,0 1,0 1,2 2,17 14,-1 1,1 3,-5-4,2 0,20 12,56 31,15 2,39 1,-105-46,-30-16</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8T04:12:44.449"/>
    </inkml:context>
    <inkml:brush xml:id="br0">
      <inkml:brushProperty name="width" value="0.05" units="cm"/>
      <inkml:brushProperty name="height" value="0.05" units="cm"/>
      <inkml:brushProperty name="color" value="#FF0066"/>
    </inkml:brush>
  </inkml:definitions>
  <inkml:trace contextRef="#ctx0" brushRef="#br0">4832 0 24575,'-61'13'0,"-88"7"0,1-1 0,7 8 0,2 6 0,-141 53 0,221-66 0,-1-3 0,-82 13 0,-129 5 0,160-22 0,-314 15 0,416-28 0,0 1 0,1 0 0,-1 1 0,0-1 0,1 2 0,-1-1 0,1 1 0,0 0 0,0 1 0,0 0 0,1 0 0,-1 1 0,-8 7 0,-8 8 0,1 1 0,-29 35 0,9-9 0,22-24 0,1 0 0,0 1 0,3 1 0,-18 30 0,20-31 0,-1-1 0,-26 28 0,26-32 0,0 0 0,2 0 0,-21 36 0,20-29 0,-1-2 0,-1 1 0,-2-2 0,0-1 0,-37 33 0,29-28 0,12-13 0,-1-1 0,0 0 0,-1-1 0,0-1 0,-25 11 0,-97 37 0,93-44 0,0-1 0,-1-3 0,-96 11 0,70-17 0,-144-9 0,125-10 0,60 8 0,-50-3 0,69 9 0,-11-1 0,0 1 0,-36 5 0,52-4 0,0 1 0,1 0 0,-1 0 0,1 1 0,-1 0 0,1 0 0,0 1 0,0-1 0,0 2 0,1-1 0,-10 9 0,-1 3 0,-29 27 0,-2-2 0,-77 51 0,93-69 0,1 1 0,-48 49 0,49-45 0,9-5 0,2 0 0,0 1 0,1 1 0,2 0 0,-16 34 0,-28 41 0,23-42 0,-21 28 0,42-63 0,1 2 0,1 0 0,-12 31 0,-13 22 0,16-28 0,20-50 0,1-7 0,1-9 0,0-1 0,0 1 0,-2-1 0,0 0 0,-1 1 0,0 0 0,-13-29 0,10 19 0,1 0 0,1-1 0,1 0 0,1 0 0,2 1 0,3-54 0,1 73 0,3 16 0,4 17 0,-3 20 0,-2 0 0,-2 0 0,-1 1 0,-8 69 0,-8-31 0,9-64 0,1 0 0,1 0 0,1 1 0,2 31 0,-1-52 0,1 1 0,0-1 0,0 0 0,0 1 0,1-1 0,-1 0 0,0 0 0,0 1 0,1-1 0,-1 0 0,0 0 0,1 0 0,0 0 0,-1 1 0,1-1 0,-1 0 0,1 0 0,0 0 0,0 0 0,0 0 0,0 0 0,1 1 0,-1-2 0,0 0 0,0 0 0,0 0 0,0-1 0,0 1 0,0 0 0,0 0 0,0 0 0,0-1 0,0 1 0,0 0 0,0-1 0,0 1 0,0-1 0,-1 1 0,1-1 0,0 0 0,0 1 0,0-1 0,-1 0 0,2-1 0,7-8 0,-1 0 0,1-1 0,6-12 0,-12 19 0,17-31 0,-18 29 0,1-1 0,1 1 0,-1 0 0,1 0 0,0 1 0,0-1 0,0 1 0,1 0 0,0 0 0,0 0 0,0 1 0,1 0 0,-1 0 0,1 0 0,0 0 0,7-2 0,89-36 0,-27 9 0,-66 29 18,-1 0 0,0-1 0,-1 1 0,13-11 0,6-5-1473,-8 9-5371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9T03:53:56.401"/>
    </inkml:context>
    <inkml:brush xml:id="br0">
      <inkml:brushProperty name="width" value="0.05" units="cm"/>
      <inkml:brushProperty name="height" value="0.05" units="cm"/>
      <inkml:brushProperty name="color" value="#66CC00"/>
    </inkml:brush>
  </inkml:definitions>
  <inkml:trace contextRef="#ctx0" brushRef="#br0">228 154 24575,'-4'4'0,"1"1"0,0-1 0,0 0 0,0 1 0,0 0 0,1 0 0,0-1 0,0 1 0,-1 8 0,-10 48 0,11-43 0,-11 61 0,-23 119 0,-24-14 0,56-168 0,0 1 0,1-1 0,0 1 0,2 0 0,0 0 0,1 18 0,0-10 0,-4 41 0,0-50 0,0-1 0,-1 0 0,-8 20 0,7-22 0,0 1 0,1 1 0,1-1 0,-3 19 0,6-13 0,1 1 0,0-1 0,2 0 0,0 0 0,1 0 0,7 21 0,-10-40 0,10 53 0,-7-32 0,2 0 0,0 0 0,1 0 0,17 37 0,-7-26 0,-4-6 0,2 0 0,1-1 0,0-1 0,2 0 0,23 25 0,12 6 0,-11-9 0,2-3 0,2-1 0,79 58 0,-102-86 0,0-1 0,1-1 0,0-1 0,1-1 0,1 0 0,-1-2 0,2-1 0,30 5 0,15-5 0,1-2 0,95-6 0,-92-1 0,-57-1 0,0-1 0,0 0 0,-1-2 0,0 1 0,0-2 0,33-15 0,-25 9 0,52-14 0,-56 20 0,0-1 0,0-1 0,-1 0 0,0-2 0,-1-1 0,1 0 0,-2-1 0,0-1 0,19-18 0,15-19 0,66-81 0,-108 120 0,65-95 0,-62 89 0,0-2 0,-1 1 0,-1-1 0,-1-1 0,-1 0 0,-1-1 0,0 1 0,-2-2 0,0 1 0,3-28 0,-2-20 0,-2-134 0,-6 137 0,-1 35 0,-2 0 0,-1-1 0,-1 2 0,-14-39 0,13 44 0,-1 1 0,-2 0 0,0 0 0,-23-35 0,16 29 0,-17-41 0,10-1 0,-4-12 0,12 30 0,15 47 0,0 0 0,-1 0 0,0 0 0,-1 0 0,1 0 0,-1 1 0,-1-1 0,1 1 0,-1 0 0,0 0 0,-9-10 0,-8-3 0,-1 2 0,-1 0 0,0 2 0,-2 1 0,-48-22 0,51 28 0,-1 0 0,-25-4 0,22 6 0,-38-14 0,-7-6 0,-109-26 0,167 49 0,0-2 0,-23-11 0,28 12 0,0 0 0,0 1 0,0-1 0,-1 2 0,1-1 0,-1 1 0,0 0 0,0 1 0,-10-1 0,-14 5 0,1 0 0,0 2 0,-53 15 0,17-8 0,52-10 0,0 0 0,0 2 0,1 0 0,-19 7 0,-29 13 0,35-14 0,1 1 0,1 1 0,0 1 0,-28 19 0,43-24 0,0 1 0,1 1 0,0 0 0,1 0 0,0 1 0,0 0 0,1 0 0,1 1 0,0 0 0,1 0 0,0 1 0,1 0 0,-7 26 0,-11 36-1365,14-44-5461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9T04:02:59.222"/>
    </inkml:context>
    <inkml:brush xml:id="br0">
      <inkml:brushProperty name="width" value="0.05" units="cm"/>
      <inkml:brushProperty name="height" value="0.05" units="cm"/>
      <inkml:brushProperty name="color" value="#66CC00"/>
    </inkml:brush>
  </inkml:definitions>
  <inkml:trace contextRef="#ctx0" brushRef="#br0">2464 4 24575,'-77'-2'0,"41"1"0,-1 0 0,2 2 0,-1 2 0,-61 10 0,67-7 0,-1 0 0,-35-1 0,35-2 0,1-1 0,-39 11 0,-243 54 0,269-59 0,-1-1 0,-84 3 0,-95-13 0,74 1 0,56 0 0,47-1 0,-1 3 0,1 1 0,-53 9 0,82-6 0,0 1 0,-1 0 0,1 2 0,-29 15 0,31-14 0,-2 0 0,0-2 0,1 1 0,-2-1 0,-19 4 0,-50-5 0,72-7 0,0 4 0,0-2 0,0 1 0,-1 1 0,-20 5 0,33-5 0,1-1 0,-1 0 0,1 0 0,0 0 0,-1 0 0,1 2 0,0-2 0,-1 0 0,2 2 0,-1-2 0,-1 1 0,2 1 0,0-2 0,-2 1 0,2 0 0,0 1 0,-1 2 0,-14 44 0,7-10 0,-63 116 0,49-107 0,-1-6 0,17-32 0,1 1 0,0-1 0,1 0 0,0 1 0,-4 21 0,5-7 0,3 0 0,0-1 0,2 3 0,0-2 0,2-1 0,2 1 0,12 47 0,-7-51 0,-1 1 0,3-1 0,0-1 0,1 0 0,0 0 0,34 34 0,10 17 0,-34-34 0,37 77 0,5 11 0,-55-111 0,0 2 0,1-3 0,1 1 0,0-1 0,1 0 0,15 11 0,-2-3 0,-9-8 0,0 0 0,1-1 0,33 18 0,19 4 0,-36-15 0,2-2 0,0-2 0,2 0 0,73 18 0,0-15 0,181 8 0,113-21 0,-269-6 0,-91-2 0,-1-3 0,1 0 0,-1-3 0,-1-1 0,77-28 0,84-20 0,-201 58 0,55-13 0,0 3 0,109-5 0,849 16 0,-953-3 0,97-17 0,-56 6 0,-3 0 0,123-9 0,-181 19 0,-1-2 0,-1-2 0,1-1 0,65-23 0,-85 25 0,-3-1 0,0-2 0,0 1 0,36-23 0,19-9 0,205-96 0,-270 130 0,1 0 0,-1-1 0,0 0 0,-1 0 0,0 0 0,1-2 0,-2 1 0,9-14 0,3-8 0,21-41 0,-26 42 0,-7 15 0,0-2 0,-1 2 0,-1-1 0,0-1 0,3-24 0,-7 30 0,-1 1 0,0 0 0,0 0 0,0-1 0,-1 1 0,0 1 0,-2-2 0,1 2 0,0-2 0,-2 2 0,-4-10 0,-33-63 0,24 42 0,-33-50 0,28 56 0,18 23 0,-2 0 0,-2 0 0,3 1 0,-4 0 0,2 0 0,-17-14 0,-73-62 0,-16-12 0,77 75 0,0-1 0,-51-21 0,5 3 0,50 26 0,0 4 0,-2-1 0,1 2 0,-1 1 0,-47-6 0,10 1 0,33 6 0,-24-6 0,0 2 0,-119-8 0,-76 22 0,-94-4 0,203-19 0,80 12 0,-24-8 0,59 10 0,0 1 0,-57-3 0,-358 9 100,198 1-1565,218-1-5361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12/17/2025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a:t>
            </a:fld>
            <a:endParaRPr lang="en-US"/>
          </a:p>
        </p:txBody>
      </p:sp>
    </p:spTree>
    <p:extLst>
      <p:ext uri="{BB962C8B-B14F-4D97-AF65-F5344CB8AC3E}">
        <p14:creationId xmlns:p14="http://schemas.microsoft.com/office/powerpoint/2010/main" val="278947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a:t>
            </a:fld>
            <a:endParaRPr lang="en-US"/>
          </a:p>
        </p:txBody>
      </p:sp>
    </p:spTree>
    <p:extLst>
      <p:ext uri="{BB962C8B-B14F-4D97-AF65-F5344CB8AC3E}">
        <p14:creationId xmlns:p14="http://schemas.microsoft.com/office/powerpoint/2010/main" val="2856698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6</a:t>
            </a:fld>
            <a:endParaRPr lang="en-US"/>
          </a:p>
        </p:txBody>
      </p:sp>
    </p:spTree>
    <p:extLst>
      <p:ext uri="{BB962C8B-B14F-4D97-AF65-F5344CB8AC3E}">
        <p14:creationId xmlns:p14="http://schemas.microsoft.com/office/powerpoint/2010/main" val="1996941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25</a:t>
            </a:fld>
            <a:endParaRPr lang="en-US"/>
          </a:p>
        </p:txBody>
      </p:sp>
    </p:spTree>
    <p:extLst>
      <p:ext uri="{BB962C8B-B14F-4D97-AF65-F5344CB8AC3E}">
        <p14:creationId xmlns:p14="http://schemas.microsoft.com/office/powerpoint/2010/main" val="3071021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12/17/2025</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12/17/2025</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image" Target="../media/image48.png"/><Relationship Id="rId18" Type="http://schemas.openxmlformats.org/officeDocument/2006/relationships/oleObject" Target="../embeddings/oleObject43.bin"/><Relationship Id="rId3" Type="http://schemas.openxmlformats.org/officeDocument/2006/relationships/image" Target="../media/image38.wmf"/><Relationship Id="rId7" Type="http://schemas.openxmlformats.org/officeDocument/2006/relationships/image" Target="../media/image45.wmf"/><Relationship Id="rId12" Type="http://schemas.openxmlformats.org/officeDocument/2006/relationships/oleObject" Target="../embeddings/oleObject40.bin"/><Relationship Id="rId17" Type="http://schemas.openxmlformats.org/officeDocument/2006/relationships/image" Target="../media/image50.wmf"/><Relationship Id="rId2" Type="http://schemas.openxmlformats.org/officeDocument/2006/relationships/oleObject" Target="../embeddings/oleObject33.bin"/><Relationship Id="rId16"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oleObject" Target="../embeddings/oleObject37.bin"/><Relationship Id="rId11" Type="http://schemas.openxmlformats.org/officeDocument/2006/relationships/image" Target="../media/image47.wmf"/><Relationship Id="rId5" Type="http://schemas.openxmlformats.org/officeDocument/2006/relationships/image" Target="../media/image44.png"/><Relationship Id="rId15" Type="http://schemas.openxmlformats.org/officeDocument/2006/relationships/image" Target="../media/image49.wmf"/><Relationship Id="rId10" Type="http://schemas.openxmlformats.org/officeDocument/2006/relationships/oleObject" Target="../embeddings/oleObject39.bin"/><Relationship Id="rId19" Type="http://schemas.openxmlformats.org/officeDocument/2006/relationships/image" Target="../media/image51.wmf"/><Relationship Id="rId4" Type="http://schemas.openxmlformats.org/officeDocument/2006/relationships/oleObject" Target="../embeddings/oleObject36.bin"/><Relationship Id="rId9" Type="http://schemas.openxmlformats.org/officeDocument/2006/relationships/image" Target="../media/image46.wmf"/><Relationship Id="rId14" Type="http://schemas.openxmlformats.org/officeDocument/2006/relationships/oleObject" Target="../embeddings/oleObject41.bin"/></Relationships>
</file>

<file path=ppt/slides/_rels/slide11.xml.rels><?xml version="1.0" encoding="UTF-8" standalone="yes"?>
<Relationships xmlns="http://schemas.openxmlformats.org/package/2006/relationships"><Relationship Id="rId8" Type="http://schemas.openxmlformats.org/officeDocument/2006/relationships/image" Target="../media/image53.wmf"/><Relationship Id="rId13" Type="http://schemas.openxmlformats.org/officeDocument/2006/relationships/oleObject" Target="../embeddings/oleObject47.bin"/><Relationship Id="rId18" Type="http://schemas.openxmlformats.org/officeDocument/2006/relationships/image" Target="../media/image58.wmf"/><Relationship Id="rId3" Type="http://schemas.openxmlformats.org/officeDocument/2006/relationships/oleObject" Target="../embeddings/oleObject33.bin"/><Relationship Id="rId7" Type="http://schemas.openxmlformats.org/officeDocument/2006/relationships/oleObject" Target="../embeddings/oleObject44.bin"/><Relationship Id="rId12" Type="http://schemas.openxmlformats.org/officeDocument/2006/relationships/image" Target="../media/image55.wmf"/><Relationship Id="rId17" Type="http://schemas.openxmlformats.org/officeDocument/2006/relationships/oleObject" Target="../embeddings/oleObject49.bin"/><Relationship Id="rId2" Type="http://schemas.openxmlformats.org/officeDocument/2006/relationships/image" Target="../media/image52.png"/><Relationship Id="rId16" Type="http://schemas.openxmlformats.org/officeDocument/2006/relationships/image" Target="../media/image57.wmf"/><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oleObject" Target="../embeddings/oleObject46.bin"/><Relationship Id="rId5" Type="http://schemas.openxmlformats.org/officeDocument/2006/relationships/oleObject" Target="../embeddings/oleObject36.bin"/><Relationship Id="rId15" Type="http://schemas.openxmlformats.org/officeDocument/2006/relationships/oleObject" Target="../embeddings/oleObject48.bin"/><Relationship Id="rId10" Type="http://schemas.openxmlformats.org/officeDocument/2006/relationships/image" Target="../media/image54.wmf"/><Relationship Id="rId4" Type="http://schemas.openxmlformats.org/officeDocument/2006/relationships/image" Target="../media/image38.wmf"/><Relationship Id="rId9" Type="http://schemas.openxmlformats.org/officeDocument/2006/relationships/oleObject" Target="../embeddings/oleObject45.bin"/><Relationship Id="rId14" Type="http://schemas.openxmlformats.org/officeDocument/2006/relationships/image" Target="../media/image56.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image" Target="../media/image64.wmf"/><Relationship Id="rId18" Type="http://schemas.openxmlformats.org/officeDocument/2006/relationships/oleObject" Target="../embeddings/oleObject58.bin"/><Relationship Id="rId3" Type="http://schemas.openxmlformats.org/officeDocument/2006/relationships/image" Target="../media/image59.wmf"/><Relationship Id="rId7" Type="http://schemas.openxmlformats.org/officeDocument/2006/relationships/image" Target="../media/image61.wmf"/><Relationship Id="rId12" Type="http://schemas.openxmlformats.org/officeDocument/2006/relationships/oleObject" Target="../embeddings/oleObject55.bin"/><Relationship Id="rId17" Type="http://schemas.openxmlformats.org/officeDocument/2006/relationships/image" Target="../media/image66.wmf"/><Relationship Id="rId2" Type="http://schemas.openxmlformats.org/officeDocument/2006/relationships/oleObject" Target="../embeddings/oleObject50.bin"/><Relationship Id="rId16" Type="http://schemas.openxmlformats.org/officeDocument/2006/relationships/oleObject" Target="../embeddings/oleObject57.bin"/><Relationship Id="rId20"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oleObject" Target="../embeddings/oleObject52.bin"/><Relationship Id="rId11" Type="http://schemas.openxmlformats.org/officeDocument/2006/relationships/image" Target="../media/image63.wmf"/><Relationship Id="rId5" Type="http://schemas.openxmlformats.org/officeDocument/2006/relationships/image" Target="../media/image60.wmf"/><Relationship Id="rId15" Type="http://schemas.openxmlformats.org/officeDocument/2006/relationships/image" Target="../media/image65.wmf"/><Relationship Id="rId10" Type="http://schemas.openxmlformats.org/officeDocument/2006/relationships/oleObject" Target="../embeddings/oleObject54.bin"/><Relationship Id="rId19" Type="http://schemas.openxmlformats.org/officeDocument/2006/relationships/image" Target="../media/image67.wmf"/><Relationship Id="rId4" Type="http://schemas.openxmlformats.org/officeDocument/2006/relationships/oleObject" Target="../embeddings/oleObject51.bin"/><Relationship Id="rId9" Type="http://schemas.openxmlformats.org/officeDocument/2006/relationships/image" Target="../media/image62.wmf"/><Relationship Id="rId14" Type="http://schemas.openxmlformats.org/officeDocument/2006/relationships/oleObject" Target="../embeddings/oleObject56.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1.bin"/><Relationship Id="rId13" Type="http://schemas.openxmlformats.org/officeDocument/2006/relationships/image" Target="../media/image73.wmf"/><Relationship Id="rId3" Type="http://schemas.openxmlformats.org/officeDocument/2006/relationships/image" Target="../media/image38.wmf"/><Relationship Id="rId7" Type="http://schemas.openxmlformats.org/officeDocument/2006/relationships/image" Target="../media/image70.wmf"/><Relationship Id="rId12" Type="http://schemas.openxmlformats.org/officeDocument/2006/relationships/oleObject" Target="../embeddings/oleObject63.bin"/><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60.bin"/><Relationship Id="rId11" Type="http://schemas.openxmlformats.org/officeDocument/2006/relationships/image" Target="../media/image72.wmf"/><Relationship Id="rId5" Type="http://schemas.openxmlformats.org/officeDocument/2006/relationships/image" Target="../media/image69.wmf"/><Relationship Id="rId10" Type="http://schemas.openxmlformats.org/officeDocument/2006/relationships/oleObject" Target="../embeddings/oleObject62.bin"/><Relationship Id="rId4" Type="http://schemas.openxmlformats.org/officeDocument/2006/relationships/oleObject" Target="../embeddings/oleObject59.bin"/><Relationship Id="rId9" Type="http://schemas.openxmlformats.org/officeDocument/2006/relationships/image" Target="../media/image71.wmf"/><Relationship Id="rId14" Type="http://schemas.openxmlformats.org/officeDocument/2006/relationships/image" Target="../media/image74.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image" Target="../media/image38.wmf"/><Relationship Id="rId7" Type="http://schemas.openxmlformats.org/officeDocument/2006/relationships/image" Target="../media/image76.wmf"/><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65.bin"/><Relationship Id="rId11" Type="http://schemas.openxmlformats.org/officeDocument/2006/relationships/image" Target="../media/image79.png"/><Relationship Id="rId5" Type="http://schemas.openxmlformats.org/officeDocument/2006/relationships/image" Target="../media/image75.wmf"/><Relationship Id="rId10" Type="http://schemas.openxmlformats.org/officeDocument/2006/relationships/image" Target="../media/image78.png"/><Relationship Id="rId4" Type="http://schemas.openxmlformats.org/officeDocument/2006/relationships/oleObject" Target="../embeddings/oleObject64.bin"/><Relationship Id="rId9" Type="http://schemas.openxmlformats.org/officeDocument/2006/relationships/image" Target="../media/image77.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68.bin"/><Relationship Id="rId3" Type="http://schemas.openxmlformats.org/officeDocument/2006/relationships/image" Target="../media/image38.wmf"/><Relationship Id="rId7" Type="http://schemas.openxmlformats.org/officeDocument/2006/relationships/image" Target="../media/image77.wmf"/><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66.bin"/><Relationship Id="rId11" Type="http://schemas.openxmlformats.org/officeDocument/2006/relationships/image" Target="../media/image82.wmf"/><Relationship Id="rId5" Type="http://schemas.openxmlformats.org/officeDocument/2006/relationships/image" Target="../media/image80.wmf"/><Relationship Id="rId10" Type="http://schemas.openxmlformats.org/officeDocument/2006/relationships/oleObject" Target="../embeddings/oleObject69.bin"/><Relationship Id="rId4" Type="http://schemas.openxmlformats.org/officeDocument/2006/relationships/oleObject" Target="../embeddings/oleObject67.bin"/><Relationship Id="rId9" Type="http://schemas.openxmlformats.org/officeDocument/2006/relationships/image" Target="../media/image81.png"/></Relationships>
</file>

<file path=ppt/slides/_rels/slide1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4.wmf"/><Relationship Id="rId7" Type="http://schemas.openxmlformats.org/officeDocument/2006/relationships/image" Target="../media/image86.wmf"/><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72.bin"/><Relationship Id="rId5" Type="http://schemas.openxmlformats.org/officeDocument/2006/relationships/image" Target="../media/image85.wmf"/><Relationship Id="rId4" Type="http://schemas.openxmlformats.org/officeDocument/2006/relationships/oleObject" Target="../embeddings/oleObject71.bin"/></Relationships>
</file>

<file path=ppt/slides/_rels/slide18.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7.wmf"/><Relationship Id="rId7" Type="http://schemas.openxmlformats.org/officeDocument/2006/relationships/image" Target="../media/image89.wmf"/><Relationship Id="rId12" Type="http://schemas.openxmlformats.org/officeDocument/2006/relationships/image" Target="../media/image91.wmf"/><Relationship Id="rId2" Type="http://schemas.openxmlformats.org/officeDocument/2006/relationships/oleObject" Target="../embeddings/oleObject73.bin"/><Relationship Id="rId1" Type="http://schemas.openxmlformats.org/officeDocument/2006/relationships/slideLayout" Target="../slideLayouts/slideLayout7.xml"/><Relationship Id="rId6" Type="http://schemas.openxmlformats.org/officeDocument/2006/relationships/oleObject" Target="../embeddings/oleObject75.bin"/><Relationship Id="rId11" Type="http://schemas.openxmlformats.org/officeDocument/2006/relationships/oleObject" Target="../embeddings/oleObject76.bin"/><Relationship Id="rId5" Type="http://schemas.openxmlformats.org/officeDocument/2006/relationships/image" Target="../media/image88.wmf"/><Relationship Id="rId10" Type="http://schemas.openxmlformats.org/officeDocument/2006/relationships/image" Target="../media/image91.png"/><Relationship Id="rId4" Type="http://schemas.openxmlformats.org/officeDocument/2006/relationships/oleObject" Target="../embeddings/oleObject74.bin"/><Relationship Id="rId9" Type="http://schemas.openxmlformats.org/officeDocument/2006/relationships/customXml" Target="../ink/ink2.xml"/></Relationships>
</file>

<file path=ppt/slides/_rels/slide19.xml.rels><?xml version="1.0" encoding="UTF-8" standalone="yes"?>
<Relationships xmlns="http://schemas.openxmlformats.org/package/2006/relationships"><Relationship Id="rId8" Type="http://schemas.openxmlformats.org/officeDocument/2006/relationships/image" Target="../media/image87.wmf"/><Relationship Id="rId13" Type="http://schemas.openxmlformats.org/officeDocument/2006/relationships/oleObject" Target="../embeddings/oleObject80.bin"/><Relationship Id="rId18" Type="http://schemas.openxmlformats.org/officeDocument/2006/relationships/image" Target="../media/image100.png"/><Relationship Id="rId3" Type="http://schemas.openxmlformats.org/officeDocument/2006/relationships/oleObject" Target="../embeddings/oleObject77.bin"/><Relationship Id="rId21" Type="http://schemas.openxmlformats.org/officeDocument/2006/relationships/oleObject" Target="../embeddings/oleObject82.bin"/><Relationship Id="rId7" Type="http://schemas.openxmlformats.org/officeDocument/2006/relationships/oleObject" Target="../embeddings/oleObject73.bin"/><Relationship Id="rId12" Type="http://schemas.openxmlformats.org/officeDocument/2006/relationships/image" Target="../media/image97.png"/><Relationship Id="rId17" Type="http://schemas.openxmlformats.org/officeDocument/2006/relationships/customXml" Target="../ink/ink5.xml"/><Relationship Id="rId2" Type="http://schemas.openxmlformats.org/officeDocument/2006/relationships/image" Target="../media/image92.png"/><Relationship Id="rId16" Type="http://schemas.openxmlformats.org/officeDocument/2006/relationships/image" Target="../media/image99.png"/><Relationship Id="rId20" Type="http://schemas.openxmlformats.org/officeDocument/2006/relationships/image" Target="../media/image97.wmf"/><Relationship Id="rId1" Type="http://schemas.openxmlformats.org/officeDocument/2006/relationships/slideLayout" Target="../slideLayouts/slideLayout7.xml"/><Relationship Id="rId6" Type="http://schemas.openxmlformats.org/officeDocument/2006/relationships/image" Target="../media/image94.wmf"/><Relationship Id="rId11" Type="http://schemas.openxmlformats.org/officeDocument/2006/relationships/customXml" Target="../ink/ink3.xml"/><Relationship Id="rId5" Type="http://schemas.openxmlformats.org/officeDocument/2006/relationships/oleObject" Target="../embeddings/oleObject78.bin"/><Relationship Id="rId15" Type="http://schemas.openxmlformats.org/officeDocument/2006/relationships/customXml" Target="../ink/ink4.xml"/><Relationship Id="rId10" Type="http://schemas.openxmlformats.org/officeDocument/2006/relationships/image" Target="../media/image95.emf"/><Relationship Id="rId19" Type="http://schemas.openxmlformats.org/officeDocument/2006/relationships/oleObject" Target="../embeddings/oleObject81.bin"/><Relationship Id="rId4" Type="http://schemas.openxmlformats.org/officeDocument/2006/relationships/image" Target="../media/image93.wmf"/><Relationship Id="rId9" Type="http://schemas.openxmlformats.org/officeDocument/2006/relationships/oleObject" Target="../embeddings/oleObject79.bin"/><Relationship Id="rId14" Type="http://schemas.openxmlformats.org/officeDocument/2006/relationships/image" Target="../media/image96.wmf"/><Relationship Id="rId22" Type="http://schemas.openxmlformats.org/officeDocument/2006/relationships/image" Target="../media/image98.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6.bin"/><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image" Target="../media/image6.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oleObject" Target="../embeddings/oleObject5.bin"/><Relationship Id="rId5" Type="http://schemas.openxmlformats.org/officeDocument/2006/relationships/image" Target="../media/image2.wmf"/><Relationship Id="rId10" Type="http://schemas.openxmlformats.org/officeDocument/2006/relationships/image" Target="../media/image5.png"/><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image" Target="../media/image7.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image" Target="../media/image30.wmf"/><Relationship Id="rId7" Type="http://schemas.openxmlformats.org/officeDocument/2006/relationships/image" Target="../media/image100.wmf"/><Relationship Id="rId12" Type="http://schemas.openxmlformats.org/officeDocument/2006/relationships/image" Target="../media/image103.wmf"/><Relationship Id="rId2" Type="http://schemas.openxmlformats.org/officeDocument/2006/relationships/oleObject" Target="../embeddings/oleObject27.bin"/><Relationship Id="rId1" Type="http://schemas.openxmlformats.org/officeDocument/2006/relationships/slideLayout" Target="../slideLayouts/slideLayout7.xml"/><Relationship Id="rId6" Type="http://schemas.openxmlformats.org/officeDocument/2006/relationships/oleObject" Target="../embeddings/oleObject84.bin"/><Relationship Id="rId11" Type="http://schemas.openxmlformats.org/officeDocument/2006/relationships/oleObject" Target="../embeddings/oleObject86.bin"/><Relationship Id="rId5" Type="http://schemas.openxmlformats.org/officeDocument/2006/relationships/image" Target="../media/image99.wmf"/><Relationship Id="rId10" Type="http://schemas.openxmlformats.org/officeDocument/2006/relationships/image" Target="../media/image102.png"/><Relationship Id="rId4" Type="http://schemas.openxmlformats.org/officeDocument/2006/relationships/oleObject" Target="../embeddings/oleObject83.bin"/><Relationship Id="rId9" Type="http://schemas.openxmlformats.org/officeDocument/2006/relationships/image" Target="../media/image101.wmf"/></Relationships>
</file>

<file path=ppt/slides/_rels/slide21.xml.rels><?xml version="1.0" encoding="UTF-8" standalone="yes"?>
<Relationships xmlns="http://schemas.openxmlformats.org/package/2006/relationships"><Relationship Id="rId3" Type="http://schemas.openxmlformats.org/officeDocument/2006/relationships/image" Target="../media/image104.wmf"/><Relationship Id="rId7" Type="http://schemas.openxmlformats.org/officeDocument/2006/relationships/image" Target="../media/image106.wmf"/><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89.bin"/><Relationship Id="rId5" Type="http://schemas.openxmlformats.org/officeDocument/2006/relationships/image" Target="../media/image105.wmf"/><Relationship Id="rId4" Type="http://schemas.openxmlformats.org/officeDocument/2006/relationships/oleObject" Target="../embeddings/oleObject88.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92.bin"/><Relationship Id="rId13" Type="http://schemas.openxmlformats.org/officeDocument/2006/relationships/image" Target="../media/image111.wmf"/><Relationship Id="rId3" Type="http://schemas.openxmlformats.org/officeDocument/2006/relationships/image" Target="../media/image104.wmf"/><Relationship Id="rId7" Type="http://schemas.openxmlformats.org/officeDocument/2006/relationships/image" Target="../media/image108.wmf"/><Relationship Id="rId12" Type="http://schemas.openxmlformats.org/officeDocument/2006/relationships/oleObject" Target="../embeddings/oleObject94.bin"/><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91.bin"/><Relationship Id="rId11" Type="http://schemas.openxmlformats.org/officeDocument/2006/relationships/image" Target="../media/image110.png"/><Relationship Id="rId5" Type="http://schemas.openxmlformats.org/officeDocument/2006/relationships/image" Target="../media/image107.png"/><Relationship Id="rId15" Type="http://schemas.openxmlformats.org/officeDocument/2006/relationships/image" Target="../media/image116.png"/><Relationship Id="rId10" Type="http://schemas.openxmlformats.org/officeDocument/2006/relationships/oleObject" Target="../embeddings/oleObject93.bin"/><Relationship Id="rId4" Type="http://schemas.openxmlformats.org/officeDocument/2006/relationships/oleObject" Target="../embeddings/oleObject90.bin"/><Relationship Id="rId9" Type="http://schemas.openxmlformats.org/officeDocument/2006/relationships/image" Target="../media/image109.png"/><Relationship Id="rId14" Type="http://schemas.openxmlformats.org/officeDocument/2006/relationships/customXml" Target="../ink/ink6.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96.bin"/><Relationship Id="rId3" Type="http://schemas.openxmlformats.org/officeDocument/2006/relationships/image" Target="../media/image104.wmf"/><Relationship Id="rId7" Type="http://schemas.openxmlformats.org/officeDocument/2006/relationships/image" Target="../media/image112.wmf"/><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95.bin"/><Relationship Id="rId5" Type="http://schemas.openxmlformats.org/officeDocument/2006/relationships/image" Target="../media/image107.png"/><Relationship Id="rId4" Type="http://schemas.openxmlformats.org/officeDocument/2006/relationships/oleObject" Target="../embeddings/oleObject90.bin"/><Relationship Id="rId9" Type="http://schemas.openxmlformats.org/officeDocument/2006/relationships/image" Target="../media/image113.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99.bin"/><Relationship Id="rId3" Type="http://schemas.openxmlformats.org/officeDocument/2006/relationships/image" Target="../media/image104.wmf"/><Relationship Id="rId7" Type="http://schemas.openxmlformats.org/officeDocument/2006/relationships/image" Target="../media/image115.wmf"/><Relationship Id="rId12" Type="http://schemas.openxmlformats.org/officeDocument/2006/relationships/customXml" Target="../ink/ink7.xml"/><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98.bin"/><Relationship Id="rId11" Type="http://schemas.openxmlformats.org/officeDocument/2006/relationships/image" Target="../media/image118.png"/><Relationship Id="rId5" Type="http://schemas.openxmlformats.org/officeDocument/2006/relationships/image" Target="../media/image114.emf"/><Relationship Id="rId15" Type="http://schemas.openxmlformats.org/officeDocument/2006/relationships/image" Target="../media/image119.png"/><Relationship Id="rId10" Type="http://schemas.openxmlformats.org/officeDocument/2006/relationships/image" Target="../media/image117.png"/><Relationship Id="rId4" Type="http://schemas.openxmlformats.org/officeDocument/2006/relationships/oleObject" Target="../embeddings/oleObject97.bin"/><Relationship Id="rId9" Type="http://schemas.openxmlformats.org/officeDocument/2006/relationships/image" Target="../media/image116.wmf"/><Relationship Id="rId14" Type="http://schemas.openxmlformats.org/officeDocument/2006/relationships/image" Target="../media/image125.png"/></Relationships>
</file>

<file path=ppt/slides/_rels/slide25.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oleObject" Target="../embeddings/oleObject87.bin"/><Relationship Id="rId7" Type="http://schemas.openxmlformats.org/officeDocument/2006/relationships/oleObject" Target="../embeddings/oleObject101.bin"/><Relationship Id="rId12" Type="http://schemas.openxmlformats.org/officeDocument/2006/relationships/image" Target="../media/image12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20.png"/><Relationship Id="rId11" Type="http://schemas.openxmlformats.org/officeDocument/2006/relationships/image" Target="../media/image123.png"/><Relationship Id="rId5" Type="http://schemas.openxmlformats.org/officeDocument/2006/relationships/oleObject" Target="../embeddings/oleObject100.bin"/><Relationship Id="rId10" Type="http://schemas.openxmlformats.org/officeDocument/2006/relationships/image" Target="../media/image122.wmf"/><Relationship Id="rId4" Type="http://schemas.openxmlformats.org/officeDocument/2006/relationships/image" Target="../media/image104.wmf"/><Relationship Id="rId9" Type="http://schemas.openxmlformats.org/officeDocument/2006/relationships/oleObject" Target="../embeddings/oleObject102.bin"/></Relationships>
</file>

<file path=ppt/slides/_rels/slide26.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5.wmf"/><Relationship Id="rId7" Type="http://schemas.openxmlformats.org/officeDocument/2006/relationships/image" Target="../media/image127.wmf"/><Relationship Id="rId2" Type="http://schemas.openxmlformats.org/officeDocument/2006/relationships/oleObject" Target="../embeddings/oleObject103.bin"/><Relationship Id="rId1" Type="http://schemas.openxmlformats.org/officeDocument/2006/relationships/slideLayout" Target="../slideLayouts/slideLayout7.xml"/><Relationship Id="rId6" Type="http://schemas.openxmlformats.org/officeDocument/2006/relationships/oleObject" Target="../embeddings/oleObject105.bin"/><Relationship Id="rId5" Type="http://schemas.openxmlformats.org/officeDocument/2006/relationships/image" Target="../media/image126.wmf"/><Relationship Id="rId4" Type="http://schemas.openxmlformats.org/officeDocument/2006/relationships/oleObject" Target="../embeddings/oleObject104.bin"/></Relationships>
</file>

<file path=ppt/slides/_rels/slide2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oleObject" Target="../embeddings/oleObject106.bin"/><Relationship Id="rId1" Type="http://schemas.openxmlformats.org/officeDocument/2006/relationships/slideLayout" Target="../slideLayouts/slideLayout7.xml"/><Relationship Id="rId5" Type="http://schemas.openxmlformats.org/officeDocument/2006/relationships/image" Target="../media/image132.wmf"/><Relationship Id="rId4" Type="http://schemas.openxmlformats.org/officeDocument/2006/relationships/oleObject" Target="../embeddings/oleObject107.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10.bin"/><Relationship Id="rId13" Type="http://schemas.openxmlformats.org/officeDocument/2006/relationships/image" Target="../media/image137.png"/><Relationship Id="rId3" Type="http://schemas.openxmlformats.org/officeDocument/2006/relationships/image" Target="../media/image133.wmf"/><Relationship Id="rId7" Type="http://schemas.openxmlformats.org/officeDocument/2006/relationships/image" Target="../media/image134.wmf"/><Relationship Id="rId12" Type="http://schemas.openxmlformats.org/officeDocument/2006/relationships/customXml" Target="../ink/ink9.xml"/><Relationship Id="rId2" Type="http://schemas.openxmlformats.org/officeDocument/2006/relationships/oleObject" Target="../embeddings/oleObject108.bin"/><Relationship Id="rId1" Type="http://schemas.openxmlformats.org/officeDocument/2006/relationships/slideLayout" Target="../slideLayouts/slideLayout7.xml"/><Relationship Id="rId6" Type="http://schemas.openxmlformats.org/officeDocument/2006/relationships/oleObject" Target="../embeddings/oleObject109.bin"/><Relationship Id="rId11" Type="http://schemas.openxmlformats.org/officeDocument/2006/relationships/image" Target="../media/image136.wmf"/><Relationship Id="rId5" Type="http://schemas.openxmlformats.org/officeDocument/2006/relationships/image" Target="../media/image134.png"/><Relationship Id="rId15" Type="http://schemas.openxmlformats.org/officeDocument/2006/relationships/image" Target="../media/image139.png"/><Relationship Id="rId10" Type="http://schemas.openxmlformats.org/officeDocument/2006/relationships/oleObject" Target="../embeddings/oleObject111.bin"/><Relationship Id="rId4" Type="http://schemas.openxmlformats.org/officeDocument/2006/relationships/customXml" Target="../ink/ink8.xml"/><Relationship Id="rId9" Type="http://schemas.openxmlformats.org/officeDocument/2006/relationships/image" Target="../media/image135.wmf"/><Relationship Id="rId14" Type="http://schemas.openxmlformats.org/officeDocument/2006/relationships/customXml" Target="../ink/ink10.xml"/></Relationships>
</file>

<file path=ppt/slides/_rels/slide3.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12.bin"/><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13.wmf"/><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10.bin"/><Relationship Id="rId14" Type="http://schemas.openxmlformats.org/officeDocument/2006/relationships/image" Target="../media/image14.wmf"/></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15.bin"/><Relationship Id="rId26" Type="http://schemas.openxmlformats.org/officeDocument/2006/relationships/customXml" Target="../ink/ink14.xml"/><Relationship Id="rId3" Type="http://schemas.openxmlformats.org/officeDocument/2006/relationships/image" Target="../media/image137.wmf"/><Relationship Id="rId7" Type="http://schemas.openxmlformats.org/officeDocument/2006/relationships/image" Target="../media/image139.wmf"/><Relationship Id="rId12" Type="http://schemas.openxmlformats.org/officeDocument/2006/relationships/customXml" Target="../ink/ink11.xml"/><Relationship Id="rId25" Type="http://schemas.openxmlformats.org/officeDocument/2006/relationships/image" Target="../media/image133.png"/><Relationship Id="rId2" Type="http://schemas.openxmlformats.org/officeDocument/2006/relationships/oleObject" Target="../embeddings/oleObject112.bin"/><Relationship Id="rId29" Type="http://schemas.openxmlformats.org/officeDocument/2006/relationships/image" Target="../media/image142.png"/><Relationship Id="rId1" Type="http://schemas.openxmlformats.org/officeDocument/2006/relationships/slideLayout" Target="../slideLayouts/slideLayout7.xml"/><Relationship Id="rId6" Type="http://schemas.openxmlformats.org/officeDocument/2006/relationships/oleObject" Target="../embeddings/oleObject114.bin"/><Relationship Id="rId11" Type="http://schemas.openxmlformats.org/officeDocument/2006/relationships/image" Target="../media/image141.wmf"/><Relationship Id="rId24" Type="http://schemas.openxmlformats.org/officeDocument/2006/relationships/customXml" Target="../ink/ink13.xml"/><Relationship Id="rId5" Type="http://schemas.openxmlformats.org/officeDocument/2006/relationships/image" Target="../media/image138.wmf"/><Relationship Id="rId23" Type="http://schemas.openxmlformats.org/officeDocument/2006/relationships/customXml" Target="../ink/ink12.xml"/><Relationship Id="rId28" Type="http://schemas.openxmlformats.org/officeDocument/2006/relationships/customXml" Target="../ink/ink15.xml"/><Relationship Id="rId10" Type="http://schemas.openxmlformats.org/officeDocument/2006/relationships/oleObject" Target="../embeddings/oleObject116.bin"/><Relationship Id="rId4" Type="http://schemas.openxmlformats.org/officeDocument/2006/relationships/oleObject" Target="../embeddings/oleObject113.bin"/><Relationship Id="rId9" Type="http://schemas.openxmlformats.org/officeDocument/2006/relationships/image" Target="../media/image140.wmf"/><Relationship Id="rId22" Type="http://schemas.openxmlformats.org/officeDocument/2006/relationships/image" Target="../media/image132.png"/><Relationship Id="rId27" Type="http://schemas.openxmlformats.org/officeDocument/2006/relationships/image" Target="../media/image145.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17.bin"/><Relationship Id="rId2" Type="http://schemas.openxmlformats.org/officeDocument/2006/relationships/image" Target="../media/image143.png"/><Relationship Id="rId1" Type="http://schemas.openxmlformats.org/officeDocument/2006/relationships/slideLayout" Target="../slideLayouts/slideLayout7.xml"/><Relationship Id="rId4" Type="http://schemas.openxmlformats.org/officeDocument/2006/relationships/image" Target="../media/image144.emf"/></Relationships>
</file>

<file path=ppt/slides/_rels/slide32.xml.rels><?xml version="1.0" encoding="UTF-8" standalone="yes"?>
<Relationships xmlns="http://schemas.openxmlformats.org/package/2006/relationships"><Relationship Id="rId3" Type="http://schemas.openxmlformats.org/officeDocument/2006/relationships/image" Target="../media/image145.wmf"/><Relationship Id="rId7" Type="http://schemas.openxmlformats.org/officeDocument/2006/relationships/image" Target="../media/image147.wmf"/><Relationship Id="rId2" Type="http://schemas.openxmlformats.org/officeDocument/2006/relationships/oleObject" Target="../embeddings/oleObject118.bin"/><Relationship Id="rId1" Type="http://schemas.openxmlformats.org/officeDocument/2006/relationships/slideLayout" Target="../slideLayouts/slideLayout7.xml"/><Relationship Id="rId6" Type="http://schemas.openxmlformats.org/officeDocument/2006/relationships/oleObject" Target="../embeddings/oleObject120.bin"/><Relationship Id="rId5" Type="http://schemas.openxmlformats.org/officeDocument/2006/relationships/image" Target="../media/image146.wmf"/><Relationship Id="rId4" Type="http://schemas.openxmlformats.org/officeDocument/2006/relationships/oleObject" Target="../embeddings/oleObject119.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24.bin"/><Relationship Id="rId13" Type="http://schemas.openxmlformats.org/officeDocument/2006/relationships/image" Target="../media/image152.emf"/><Relationship Id="rId3" Type="http://schemas.openxmlformats.org/officeDocument/2006/relationships/image" Target="../media/image148.wmf"/><Relationship Id="rId7" Type="http://schemas.openxmlformats.org/officeDocument/2006/relationships/image" Target="../media/image150.wmf"/><Relationship Id="rId12" Type="http://schemas.openxmlformats.org/officeDocument/2006/relationships/oleObject" Target="../embeddings/oleObject125.bin"/><Relationship Id="rId2" Type="http://schemas.openxmlformats.org/officeDocument/2006/relationships/oleObject" Target="../embeddings/oleObject121.bin"/><Relationship Id="rId1" Type="http://schemas.openxmlformats.org/officeDocument/2006/relationships/slideLayout" Target="../slideLayouts/slideLayout7.xml"/><Relationship Id="rId6" Type="http://schemas.openxmlformats.org/officeDocument/2006/relationships/oleObject" Target="../embeddings/oleObject123.bin"/><Relationship Id="rId11" Type="http://schemas.openxmlformats.org/officeDocument/2006/relationships/image" Target="../media/image155.png"/><Relationship Id="rId5" Type="http://schemas.openxmlformats.org/officeDocument/2006/relationships/image" Target="../media/image149.wmf"/><Relationship Id="rId10" Type="http://schemas.openxmlformats.org/officeDocument/2006/relationships/customXml" Target="../ink/ink16.xml"/><Relationship Id="rId4" Type="http://schemas.openxmlformats.org/officeDocument/2006/relationships/oleObject" Target="../embeddings/oleObject122.bin"/><Relationship Id="rId9" Type="http://schemas.openxmlformats.org/officeDocument/2006/relationships/image" Target="../media/image151.emf"/></Relationships>
</file>

<file path=ppt/slides/_rels/slide34.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oleObject" Target="../embeddings/oleObject126.bin"/><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54.wmf"/><Relationship Id="rId2" Type="http://schemas.openxmlformats.org/officeDocument/2006/relationships/oleObject" Target="../embeddings/oleObject127.bin"/><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31.bin"/><Relationship Id="rId13" Type="http://schemas.openxmlformats.org/officeDocument/2006/relationships/image" Target="../media/image160.png"/><Relationship Id="rId3" Type="http://schemas.openxmlformats.org/officeDocument/2006/relationships/image" Target="../media/image155.wmf"/><Relationship Id="rId7" Type="http://schemas.openxmlformats.org/officeDocument/2006/relationships/image" Target="../media/image157.wmf"/><Relationship Id="rId12" Type="http://schemas.openxmlformats.org/officeDocument/2006/relationships/oleObject" Target="../embeddings/oleObject133.bin"/><Relationship Id="rId2" Type="http://schemas.openxmlformats.org/officeDocument/2006/relationships/oleObject" Target="../embeddings/oleObject128.bin"/><Relationship Id="rId1" Type="http://schemas.openxmlformats.org/officeDocument/2006/relationships/slideLayout" Target="../slideLayouts/slideLayout7.xml"/><Relationship Id="rId6" Type="http://schemas.openxmlformats.org/officeDocument/2006/relationships/oleObject" Target="../embeddings/oleObject130.bin"/><Relationship Id="rId11" Type="http://schemas.openxmlformats.org/officeDocument/2006/relationships/image" Target="../media/image159.wmf"/><Relationship Id="rId5" Type="http://schemas.openxmlformats.org/officeDocument/2006/relationships/image" Target="../media/image156.wmf"/><Relationship Id="rId10" Type="http://schemas.openxmlformats.org/officeDocument/2006/relationships/oleObject" Target="../embeddings/oleObject132.bin"/><Relationship Id="rId4" Type="http://schemas.openxmlformats.org/officeDocument/2006/relationships/oleObject" Target="../embeddings/oleObject129.bin"/><Relationship Id="rId9" Type="http://schemas.openxmlformats.org/officeDocument/2006/relationships/image" Target="../media/image158.wmf"/></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37.bin"/><Relationship Id="rId3" Type="http://schemas.openxmlformats.org/officeDocument/2006/relationships/image" Target="../media/image161.wmf"/><Relationship Id="rId7" Type="http://schemas.openxmlformats.org/officeDocument/2006/relationships/image" Target="../media/image163.wmf"/><Relationship Id="rId2" Type="http://schemas.openxmlformats.org/officeDocument/2006/relationships/oleObject" Target="../embeddings/oleObject134.bin"/><Relationship Id="rId1" Type="http://schemas.openxmlformats.org/officeDocument/2006/relationships/slideLayout" Target="../slideLayouts/slideLayout7.xml"/><Relationship Id="rId6" Type="http://schemas.openxmlformats.org/officeDocument/2006/relationships/oleObject" Target="../embeddings/oleObject136.bin"/><Relationship Id="rId5" Type="http://schemas.openxmlformats.org/officeDocument/2006/relationships/image" Target="../media/image162.wmf"/><Relationship Id="rId10" Type="http://schemas.openxmlformats.org/officeDocument/2006/relationships/image" Target="../media/image165.png"/><Relationship Id="rId4" Type="http://schemas.openxmlformats.org/officeDocument/2006/relationships/oleObject" Target="../embeddings/oleObject135.bin"/><Relationship Id="rId9" Type="http://schemas.openxmlformats.org/officeDocument/2006/relationships/image" Target="../media/image164.wmf"/></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41.bin"/><Relationship Id="rId3" Type="http://schemas.openxmlformats.org/officeDocument/2006/relationships/image" Target="../media/image166.png"/><Relationship Id="rId7" Type="http://schemas.openxmlformats.org/officeDocument/2006/relationships/image" Target="../media/image168.wmf"/><Relationship Id="rId2" Type="http://schemas.openxmlformats.org/officeDocument/2006/relationships/oleObject" Target="../embeddings/oleObject138.bin"/><Relationship Id="rId1" Type="http://schemas.openxmlformats.org/officeDocument/2006/relationships/slideLayout" Target="../slideLayouts/slideLayout7.xml"/><Relationship Id="rId6" Type="http://schemas.openxmlformats.org/officeDocument/2006/relationships/oleObject" Target="../embeddings/oleObject140.bin"/><Relationship Id="rId11" Type="http://schemas.openxmlformats.org/officeDocument/2006/relationships/image" Target="../media/image170.wmf"/><Relationship Id="rId5" Type="http://schemas.openxmlformats.org/officeDocument/2006/relationships/image" Target="../media/image167.wmf"/><Relationship Id="rId10" Type="http://schemas.openxmlformats.org/officeDocument/2006/relationships/oleObject" Target="../embeddings/oleObject142.bin"/><Relationship Id="rId4" Type="http://schemas.openxmlformats.org/officeDocument/2006/relationships/oleObject" Target="../embeddings/oleObject139.bin"/><Relationship Id="rId9" Type="http://schemas.openxmlformats.org/officeDocument/2006/relationships/image" Target="../media/image169.wmf"/></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46.bin"/><Relationship Id="rId13" Type="http://schemas.openxmlformats.org/officeDocument/2006/relationships/image" Target="../media/image176.wmf"/><Relationship Id="rId3" Type="http://schemas.openxmlformats.org/officeDocument/2006/relationships/image" Target="../media/image171.png"/><Relationship Id="rId7" Type="http://schemas.openxmlformats.org/officeDocument/2006/relationships/image" Target="../media/image173.wmf"/><Relationship Id="rId12" Type="http://schemas.openxmlformats.org/officeDocument/2006/relationships/oleObject" Target="../embeddings/oleObject148.bin"/><Relationship Id="rId2" Type="http://schemas.openxmlformats.org/officeDocument/2006/relationships/oleObject" Target="../embeddings/oleObject143.bin"/><Relationship Id="rId1" Type="http://schemas.openxmlformats.org/officeDocument/2006/relationships/slideLayout" Target="../slideLayouts/slideLayout7.xml"/><Relationship Id="rId6" Type="http://schemas.openxmlformats.org/officeDocument/2006/relationships/oleObject" Target="../embeddings/oleObject145.bin"/><Relationship Id="rId11" Type="http://schemas.openxmlformats.org/officeDocument/2006/relationships/image" Target="../media/image175.wmf"/><Relationship Id="rId5" Type="http://schemas.openxmlformats.org/officeDocument/2006/relationships/image" Target="../media/image172.wmf"/><Relationship Id="rId10" Type="http://schemas.openxmlformats.org/officeDocument/2006/relationships/oleObject" Target="../embeddings/oleObject147.bin"/><Relationship Id="rId4" Type="http://schemas.openxmlformats.org/officeDocument/2006/relationships/oleObject" Target="../embeddings/oleObject144.bin"/><Relationship Id="rId9" Type="http://schemas.openxmlformats.org/officeDocument/2006/relationships/image" Target="../media/image174.wmf"/></Relationships>
</file>

<file path=ppt/slides/_rels/slide4.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18.bin"/><Relationship Id="rId18" Type="http://schemas.openxmlformats.org/officeDocument/2006/relationships/image" Target="../media/image22.wmf"/><Relationship Id="rId3" Type="http://schemas.openxmlformats.org/officeDocument/2006/relationships/oleObject" Target="../embeddings/oleObject13.bin"/><Relationship Id="rId21" Type="http://schemas.openxmlformats.org/officeDocument/2006/relationships/oleObject" Target="../embeddings/oleObject22.bin"/><Relationship Id="rId7" Type="http://schemas.openxmlformats.org/officeDocument/2006/relationships/oleObject" Target="../embeddings/oleObject15.bin"/><Relationship Id="rId12" Type="http://schemas.openxmlformats.org/officeDocument/2006/relationships/image" Target="../media/image19.wmf"/><Relationship Id="rId17" Type="http://schemas.openxmlformats.org/officeDocument/2006/relationships/oleObject" Target="../embeddings/oleObject20.bin"/><Relationship Id="rId2" Type="http://schemas.openxmlformats.org/officeDocument/2006/relationships/notesSlide" Target="../notesSlides/notesSlide1.xml"/><Relationship Id="rId16" Type="http://schemas.openxmlformats.org/officeDocument/2006/relationships/image" Target="../media/image21.wmf"/><Relationship Id="rId20" Type="http://schemas.openxmlformats.org/officeDocument/2006/relationships/image" Target="../media/image23.wmf"/><Relationship Id="rId1" Type="http://schemas.openxmlformats.org/officeDocument/2006/relationships/slideLayout" Target="../slideLayouts/slideLayout7.xml"/><Relationship Id="rId6" Type="http://schemas.openxmlformats.org/officeDocument/2006/relationships/image" Target="../media/image16.wmf"/><Relationship Id="rId11" Type="http://schemas.openxmlformats.org/officeDocument/2006/relationships/oleObject" Target="../embeddings/oleObject17.bin"/><Relationship Id="rId24" Type="http://schemas.openxmlformats.org/officeDocument/2006/relationships/image" Target="../media/image20.png"/><Relationship Id="rId5" Type="http://schemas.openxmlformats.org/officeDocument/2006/relationships/oleObject" Target="../embeddings/oleObject14.bin"/><Relationship Id="rId15" Type="http://schemas.openxmlformats.org/officeDocument/2006/relationships/oleObject" Target="../embeddings/oleObject19.bin"/><Relationship Id="rId23" Type="http://schemas.openxmlformats.org/officeDocument/2006/relationships/customXml" Target="../ink/ink1.xml"/><Relationship Id="rId10" Type="http://schemas.openxmlformats.org/officeDocument/2006/relationships/image" Target="../media/image18.wmf"/><Relationship Id="rId19" Type="http://schemas.openxmlformats.org/officeDocument/2006/relationships/oleObject" Target="../embeddings/oleObject21.bin"/><Relationship Id="rId4" Type="http://schemas.openxmlformats.org/officeDocument/2006/relationships/image" Target="../media/image15.wmf"/><Relationship Id="rId9" Type="http://schemas.openxmlformats.org/officeDocument/2006/relationships/oleObject" Target="../embeddings/oleObject16.bin"/><Relationship Id="rId14" Type="http://schemas.openxmlformats.org/officeDocument/2006/relationships/image" Target="../media/image20.wmf"/><Relationship Id="rId22" Type="http://schemas.openxmlformats.org/officeDocument/2006/relationships/image" Target="../media/image24.wmf"/></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52.bin"/><Relationship Id="rId13" Type="http://schemas.openxmlformats.org/officeDocument/2006/relationships/image" Target="../media/image182.wmf"/><Relationship Id="rId3" Type="http://schemas.openxmlformats.org/officeDocument/2006/relationships/image" Target="../media/image177.wmf"/><Relationship Id="rId7" Type="http://schemas.openxmlformats.org/officeDocument/2006/relationships/image" Target="../media/image179.wmf"/><Relationship Id="rId12" Type="http://schemas.openxmlformats.org/officeDocument/2006/relationships/oleObject" Target="../embeddings/oleObject154.bin"/><Relationship Id="rId2" Type="http://schemas.openxmlformats.org/officeDocument/2006/relationships/oleObject" Target="../embeddings/oleObject149.bin"/><Relationship Id="rId1" Type="http://schemas.openxmlformats.org/officeDocument/2006/relationships/slideLayout" Target="../slideLayouts/slideLayout7.xml"/><Relationship Id="rId6" Type="http://schemas.openxmlformats.org/officeDocument/2006/relationships/oleObject" Target="../embeddings/oleObject151.bin"/><Relationship Id="rId11" Type="http://schemas.openxmlformats.org/officeDocument/2006/relationships/image" Target="../media/image181.wmf"/><Relationship Id="rId5" Type="http://schemas.openxmlformats.org/officeDocument/2006/relationships/image" Target="../media/image178.wmf"/><Relationship Id="rId15" Type="http://schemas.openxmlformats.org/officeDocument/2006/relationships/image" Target="../media/image183.wmf"/><Relationship Id="rId10" Type="http://schemas.openxmlformats.org/officeDocument/2006/relationships/oleObject" Target="../embeddings/oleObject153.bin"/><Relationship Id="rId4" Type="http://schemas.openxmlformats.org/officeDocument/2006/relationships/oleObject" Target="../embeddings/oleObject150.bin"/><Relationship Id="rId9" Type="http://schemas.openxmlformats.org/officeDocument/2006/relationships/image" Target="../media/image180.png"/><Relationship Id="rId14" Type="http://schemas.openxmlformats.org/officeDocument/2006/relationships/oleObject" Target="../embeddings/oleObject155.bin"/></Relationships>
</file>

<file path=ppt/slides/_rels/slide41.xml.rels><?xml version="1.0" encoding="UTF-8" standalone="yes"?>
<Relationships xmlns="http://schemas.openxmlformats.org/package/2006/relationships"><Relationship Id="rId3" Type="http://schemas.openxmlformats.org/officeDocument/2006/relationships/image" Target="../media/image184.wmf"/><Relationship Id="rId7" Type="http://schemas.openxmlformats.org/officeDocument/2006/relationships/image" Target="../media/image186.wmf"/><Relationship Id="rId2" Type="http://schemas.openxmlformats.org/officeDocument/2006/relationships/oleObject" Target="../embeddings/oleObject156.bin"/><Relationship Id="rId1" Type="http://schemas.openxmlformats.org/officeDocument/2006/relationships/slideLayout" Target="../slideLayouts/slideLayout7.xml"/><Relationship Id="rId6" Type="http://schemas.openxmlformats.org/officeDocument/2006/relationships/oleObject" Target="../embeddings/oleObject158.bin"/><Relationship Id="rId5" Type="http://schemas.openxmlformats.org/officeDocument/2006/relationships/image" Target="../media/image185.wmf"/><Relationship Id="rId4" Type="http://schemas.openxmlformats.org/officeDocument/2006/relationships/oleObject" Target="../embeddings/oleObject157.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61.bin"/><Relationship Id="rId13" Type="http://schemas.openxmlformats.org/officeDocument/2006/relationships/image" Target="../media/image191.wmf"/><Relationship Id="rId18" Type="http://schemas.openxmlformats.org/officeDocument/2006/relationships/oleObject" Target="../embeddings/oleObject158.bin"/><Relationship Id="rId3" Type="http://schemas.openxmlformats.org/officeDocument/2006/relationships/image" Target="../media/image187.wmf"/><Relationship Id="rId7" Type="http://schemas.openxmlformats.org/officeDocument/2006/relationships/image" Target="../media/image188.wmf"/><Relationship Id="rId12" Type="http://schemas.openxmlformats.org/officeDocument/2006/relationships/oleObject" Target="../embeddings/oleObject163.bin"/><Relationship Id="rId17" Type="http://schemas.openxmlformats.org/officeDocument/2006/relationships/image" Target="../media/image193.wmf"/><Relationship Id="rId2" Type="http://schemas.openxmlformats.org/officeDocument/2006/relationships/oleObject" Target="../embeddings/oleObject159.bin"/><Relationship Id="rId16" Type="http://schemas.openxmlformats.org/officeDocument/2006/relationships/oleObject" Target="../embeddings/oleObject165.bin"/><Relationship Id="rId20" Type="http://schemas.openxmlformats.org/officeDocument/2006/relationships/customXml" Target="../ink/ink17.xml"/><Relationship Id="rId1" Type="http://schemas.openxmlformats.org/officeDocument/2006/relationships/slideLayout" Target="../slideLayouts/slideLayout7.xml"/><Relationship Id="rId6" Type="http://schemas.openxmlformats.org/officeDocument/2006/relationships/oleObject" Target="../embeddings/oleObject160.bin"/><Relationship Id="rId11" Type="http://schemas.openxmlformats.org/officeDocument/2006/relationships/image" Target="../media/image190.wmf"/><Relationship Id="rId24" Type="http://schemas.openxmlformats.org/officeDocument/2006/relationships/image" Target="../media/image1840.png"/><Relationship Id="rId5" Type="http://schemas.openxmlformats.org/officeDocument/2006/relationships/image" Target="../media/image184.wmf"/><Relationship Id="rId15" Type="http://schemas.openxmlformats.org/officeDocument/2006/relationships/image" Target="../media/image192.wmf"/><Relationship Id="rId23" Type="http://schemas.openxmlformats.org/officeDocument/2006/relationships/customXml" Target="../ink/ink18.xml"/><Relationship Id="rId10" Type="http://schemas.openxmlformats.org/officeDocument/2006/relationships/oleObject" Target="../embeddings/oleObject162.bin"/><Relationship Id="rId19" Type="http://schemas.openxmlformats.org/officeDocument/2006/relationships/image" Target="../media/image186.wmf"/><Relationship Id="rId4" Type="http://schemas.openxmlformats.org/officeDocument/2006/relationships/oleObject" Target="../embeddings/oleObject156.bin"/><Relationship Id="rId9" Type="http://schemas.openxmlformats.org/officeDocument/2006/relationships/image" Target="../media/image189.wmf"/><Relationship Id="rId14" Type="http://schemas.openxmlformats.org/officeDocument/2006/relationships/oleObject" Target="../embeddings/oleObject164.bin"/><Relationship Id="rId22" Type="http://schemas.openxmlformats.org/officeDocument/2006/relationships/image" Target="../media/image183.png"/></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69.bin"/><Relationship Id="rId13" Type="http://schemas.openxmlformats.org/officeDocument/2006/relationships/image" Target="../media/image199.wmf"/><Relationship Id="rId18" Type="http://schemas.openxmlformats.org/officeDocument/2006/relationships/oleObject" Target="../embeddings/oleObject174.bin"/><Relationship Id="rId26" Type="http://schemas.openxmlformats.org/officeDocument/2006/relationships/oleObject" Target="../embeddings/oleObject178.bin"/><Relationship Id="rId3" Type="http://schemas.openxmlformats.org/officeDocument/2006/relationships/image" Target="../media/image194.emf"/><Relationship Id="rId21" Type="http://schemas.openxmlformats.org/officeDocument/2006/relationships/image" Target="../media/image203.emf"/><Relationship Id="rId7" Type="http://schemas.openxmlformats.org/officeDocument/2006/relationships/image" Target="../media/image196.wmf"/><Relationship Id="rId12" Type="http://schemas.openxmlformats.org/officeDocument/2006/relationships/oleObject" Target="../embeddings/oleObject171.bin"/><Relationship Id="rId17" Type="http://schemas.openxmlformats.org/officeDocument/2006/relationships/image" Target="../media/image201.emf"/><Relationship Id="rId25" Type="http://schemas.openxmlformats.org/officeDocument/2006/relationships/image" Target="../media/image205.wmf"/><Relationship Id="rId2" Type="http://schemas.openxmlformats.org/officeDocument/2006/relationships/oleObject" Target="../embeddings/oleObject166.bin"/><Relationship Id="rId16" Type="http://schemas.openxmlformats.org/officeDocument/2006/relationships/oleObject" Target="../embeddings/oleObject173.bin"/><Relationship Id="rId20" Type="http://schemas.openxmlformats.org/officeDocument/2006/relationships/oleObject" Target="../embeddings/oleObject175.bin"/><Relationship Id="rId29" Type="http://schemas.openxmlformats.org/officeDocument/2006/relationships/image" Target="../media/image207.wmf"/><Relationship Id="rId1" Type="http://schemas.openxmlformats.org/officeDocument/2006/relationships/slideLayout" Target="../slideLayouts/slideLayout7.xml"/><Relationship Id="rId6" Type="http://schemas.openxmlformats.org/officeDocument/2006/relationships/oleObject" Target="../embeddings/oleObject168.bin"/><Relationship Id="rId11" Type="http://schemas.openxmlformats.org/officeDocument/2006/relationships/image" Target="../media/image198.wmf"/><Relationship Id="rId24" Type="http://schemas.openxmlformats.org/officeDocument/2006/relationships/oleObject" Target="../embeddings/oleObject177.bin"/><Relationship Id="rId5" Type="http://schemas.openxmlformats.org/officeDocument/2006/relationships/image" Target="../media/image195.wmf"/><Relationship Id="rId15" Type="http://schemas.openxmlformats.org/officeDocument/2006/relationships/image" Target="../media/image200.emf"/><Relationship Id="rId23" Type="http://schemas.openxmlformats.org/officeDocument/2006/relationships/image" Target="../media/image204.emf"/><Relationship Id="rId28" Type="http://schemas.openxmlformats.org/officeDocument/2006/relationships/oleObject" Target="../embeddings/oleObject179.bin"/><Relationship Id="rId10" Type="http://schemas.openxmlformats.org/officeDocument/2006/relationships/oleObject" Target="../embeddings/oleObject170.bin"/><Relationship Id="rId19" Type="http://schemas.openxmlformats.org/officeDocument/2006/relationships/image" Target="../media/image202.emf"/><Relationship Id="rId4" Type="http://schemas.openxmlformats.org/officeDocument/2006/relationships/oleObject" Target="../embeddings/oleObject167.bin"/><Relationship Id="rId9" Type="http://schemas.openxmlformats.org/officeDocument/2006/relationships/image" Target="../media/image197.wmf"/><Relationship Id="rId14" Type="http://schemas.openxmlformats.org/officeDocument/2006/relationships/oleObject" Target="../embeddings/oleObject172.bin"/><Relationship Id="rId22" Type="http://schemas.openxmlformats.org/officeDocument/2006/relationships/oleObject" Target="../embeddings/oleObject176.bin"/><Relationship Id="rId27" Type="http://schemas.openxmlformats.org/officeDocument/2006/relationships/image" Target="../media/image206.wmf"/></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83.bin"/><Relationship Id="rId13" Type="http://schemas.openxmlformats.org/officeDocument/2006/relationships/image" Target="../media/image213.wmf"/><Relationship Id="rId3" Type="http://schemas.openxmlformats.org/officeDocument/2006/relationships/image" Target="../media/image208.wmf"/><Relationship Id="rId7" Type="http://schemas.openxmlformats.org/officeDocument/2006/relationships/image" Target="../media/image210.wmf"/><Relationship Id="rId12" Type="http://schemas.openxmlformats.org/officeDocument/2006/relationships/oleObject" Target="../embeddings/oleObject185.bin"/><Relationship Id="rId2" Type="http://schemas.openxmlformats.org/officeDocument/2006/relationships/oleObject" Target="../embeddings/oleObject180.bin"/><Relationship Id="rId1" Type="http://schemas.openxmlformats.org/officeDocument/2006/relationships/slideLayout" Target="../slideLayouts/slideLayout7.xml"/><Relationship Id="rId6" Type="http://schemas.openxmlformats.org/officeDocument/2006/relationships/oleObject" Target="../embeddings/oleObject182.bin"/><Relationship Id="rId11" Type="http://schemas.openxmlformats.org/officeDocument/2006/relationships/image" Target="../media/image212.wmf"/><Relationship Id="rId5" Type="http://schemas.openxmlformats.org/officeDocument/2006/relationships/image" Target="../media/image209.wmf"/><Relationship Id="rId10" Type="http://schemas.openxmlformats.org/officeDocument/2006/relationships/oleObject" Target="../embeddings/oleObject184.bin"/><Relationship Id="rId4" Type="http://schemas.openxmlformats.org/officeDocument/2006/relationships/oleObject" Target="../embeddings/oleObject181.bin"/><Relationship Id="rId9" Type="http://schemas.openxmlformats.org/officeDocument/2006/relationships/image" Target="../media/image211.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image" Target="../media/image25.png"/><Relationship Id="rId7" Type="http://schemas.openxmlformats.org/officeDocument/2006/relationships/image" Target="../media/image27.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oleObject" Target="../embeddings/oleObject24.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8.wmf"/></Relationships>
</file>

<file path=ppt/slides/_rels/slide6.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oleObject" Target="../embeddings/oleObject28.bin"/><Relationship Id="rId4" Type="http://schemas.openxmlformats.org/officeDocument/2006/relationships/image" Target="../media/image30.wmf"/><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wmf"/><Relationship Id="rId7" Type="http://schemas.openxmlformats.org/officeDocument/2006/relationships/image" Target="../media/image35.wmf"/><Relationship Id="rId2" Type="http://schemas.openxmlformats.org/officeDocument/2006/relationships/oleObject" Target="../embeddings/oleObject30.bin"/><Relationship Id="rId1" Type="http://schemas.openxmlformats.org/officeDocument/2006/relationships/slideLayout" Target="../slideLayouts/slideLayout7.xml"/><Relationship Id="rId6" Type="http://schemas.openxmlformats.org/officeDocument/2006/relationships/oleObject" Target="../embeddings/oleObject32.bin"/><Relationship Id="rId5" Type="http://schemas.openxmlformats.org/officeDocument/2006/relationships/image" Target="../media/image34.wmf"/><Relationship Id="rId4" Type="http://schemas.openxmlformats.org/officeDocument/2006/relationships/oleObject" Target="../embeddings/oleObject31.bin"/><Relationship Id="rId9"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38.wmf"/><Relationship Id="rId7" Type="http://schemas.openxmlformats.org/officeDocument/2006/relationships/image" Target="../media/image41.png"/><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wmf"/><Relationship Id="rId4" Type="http://schemas.openxmlformats.org/officeDocument/2006/relationships/oleObject" Target="../embeddings/oleObject34.bin"/></Relationships>
</file>

<file path=ppt/slides/_rels/slide9.xml.rels><?xml version="1.0" encoding="UTF-8" standalone="yes"?>
<Relationships xmlns="http://schemas.openxmlformats.org/package/2006/relationships"><Relationship Id="rId3" Type="http://schemas.openxmlformats.org/officeDocument/2006/relationships/image" Target="../media/image38.wmf"/><Relationship Id="rId7" Type="http://schemas.openxmlformats.org/officeDocument/2006/relationships/image" Target="../media/image41.png"/><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wmf"/><Relationship Id="rId4" Type="http://schemas.openxmlformats.org/officeDocument/2006/relationships/oleObject" Target="../embeddings/oleObject3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376313"/>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298950" y="132920"/>
            <a:ext cx="4159250" cy="584775"/>
          </a:xfrm>
          <a:prstGeom prst="rect">
            <a:avLst/>
          </a:prstGeom>
          <a:noFill/>
        </p:spPr>
        <p:txBody>
          <a:bodyPr wrap="square" rtlCol="0">
            <a:spAutoFit/>
          </a:bodyPr>
          <a:lstStyle/>
          <a:p>
            <a:r>
              <a:rPr lang="en-US" sz="3200" b="1" u="sng"/>
              <a:t>H Finite Well (Bound)</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2572555373"/>
              </p:ext>
            </p:extLst>
          </p:nvPr>
        </p:nvGraphicFramePr>
        <p:xfrm>
          <a:off x="462435" y="1521958"/>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462435" y="1521958"/>
                        <a:ext cx="246062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11672" y="2370378"/>
            <a:ext cx="3887278" cy="1323439"/>
          </a:xfrm>
          <a:prstGeom prst="rect">
            <a:avLst/>
          </a:prstGeom>
          <a:noFill/>
        </p:spPr>
        <p:txBody>
          <a:bodyPr wrap="square" rtlCol="0">
            <a:spAutoFit/>
          </a:bodyPr>
          <a:lstStyle/>
          <a:p>
            <a:r>
              <a:rPr lang="en-US" sz="1600"/>
              <a:t>First we’ll consider bound states (negative E states).  Solutions are below, separated into positive, and negative parity eigenstates.  Energy levels require solution of those transcendental equations.</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11672" y="1007468"/>
            <a:ext cx="3715980" cy="369332"/>
          </a:xfrm>
          <a:prstGeom prst="rect">
            <a:avLst/>
          </a:prstGeom>
          <a:noFill/>
        </p:spPr>
        <p:txBody>
          <a:bodyPr wrap="square" rtlCol="0">
            <a:spAutoFit/>
          </a:bodyPr>
          <a:lstStyle/>
          <a:p>
            <a:r>
              <a:rPr lang="en-US"/>
              <a:t>So this one is pretty simple too….</a:t>
            </a:r>
          </a:p>
        </p:txBody>
      </p:sp>
      <p:graphicFrame>
        <p:nvGraphicFramePr>
          <p:cNvPr id="6" name="Object 5">
            <a:extLst>
              <a:ext uri="{FF2B5EF4-FFF2-40B4-BE49-F238E27FC236}">
                <a16:creationId xmlns:a16="http://schemas.microsoft.com/office/drawing/2014/main" id="{5BA47D1D-F033-40A5-B98A-3DC444C28BAD}"/>
              </a:ext>
            </a:extLst>
          </p:cNvPr>
          <p:cNvGraphicFramePr>
            <a:graphicFrameLocks noChangeAspect="1"/>
          </p:cNvGraphicFramePr>
          <p:nvPr>
            <p:extLst>
              <p:ext uri="{D42A27DB-BD31-4B8C-83A1-F6EECF244321}">
                <p14:modId xmlns:p14="http://schemas.microsoft.com/office/powerpoint/2010/main" val="209757549"/>
              </p:ext>
            </p:extLst>
          </p:nvPr>
        </p:nvGraphicFramePr>
        <p:xfrm>
          <a:off x="4605393" y="885036"/>
          <a:ext cx="2705493" cy="2315887"/>
        </p:xfrm>
        <a:graphic>
          <a:graphicData uri="http://schemas.openxmlformats.org/presentationml/2006/ole">
            <mc:AlternateContent xmlns:mc="http://schemas.openxmlformats.org/markup-compatibility/2006">
              <mc:Choice xmlns:v="urn:schemas-microsoft-com:vml" Requires="v">
                <p:oleObj name="Bitmap Image" r:id="rId4" imgW="2657846" imgH="2219635" progId="Paint.Picture">
                  <p:embed/>
                </p:oleObj>
              </mc:Choice>
              <mc:Fallback>
                <p:oleObj name="Bitmap Image" r:id="rId4" imgW="2657846" imgH="2219635" progId="Paint.Picture">
                  <p:embed/>
                  <p:pic>
                    <p:nvPicPr>
                      <p:cNvPr id="6" name="Object 5">
                        <a:extLst>
                          <a:ext uri="{FF2B5EF4-FFF2-40B4-BE49-F238E27FC236}">
                            <a16:creationId xmlns:a16="http://schemas.microsoft.com/office/drawing/2014/main" id="{5BA47D1D-F033-40A5-B98A-3DC444C28B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5151" r="4659" b="7726"/>
                      <a:stretch>
                        <a:fillRect/>
                      </a:stretch>
                    </p:blipFill>
                    <p:spPr bwMode="auto">
                      <a:xfrm>
                        <a:off x="4605393" y="885036"/>
                        <a:ext cx="2705493" cy="231588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22EB374B-542A-47E4-A60B-766670A11BF9}"/>
              </a:ext>
            </a:extLst>
          </p:cNvPr>
          <p:cNvGraphicFramePr>
            <a:graphicFrameLocks noChangeAspect="1"/>
          </p:cNvGraphicFramePr>
          <p:nvPr/>
        </p:nvGraphicFramePr>
        <p:xfrm>
          <a:off x="350747" y="4270307"/>
          <a:ext cx="3551238" cy="1104900"/>
        </p:xfrm>
        <a:graphic>
          <a:graphicData uri="http://schemas.openxmlformats.org/presentationml/2006/ole">
            <mc:AlternateContent xmlns:mc="http://schemas.openxmlformats.org/markup-compatibility/2006">
              <mc:Choice xmlns:v="urn:schemas-microsoft-com:vml" Requires="v">
                <p:oleObj name="Equation" r:id="rId6" imgW="3556000" imgH="1104900" progId="Equation.DSMT4">
                  <p:embed/>
                </p:oleObj>
              </mc:Choice>
              <mc:Fallback>
                <p:oleObj name="Equation" r:id="rId6" imgW="3556000" imgH="1104900" progId="Equation.DSMT4">
                  <p:embed/>
                  <p:pic>
                    <p:nvPicPr>
                      <p:cNvPr id="11" name="Object 10">
                        <a:extLst>
                          <a:ext uri="{FF2B5EF4-FFF2-40B4-BE49-F238E27FC236}">
                            <a16:creationId xmlns:a16="http://schemas.microsoft.com/office/drawing/2014/main" id="{22EB374B-542A-47E4-A60B-766670A11BF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747" y="4270307"/>
                        <a:ext cx="3551238" cy="11049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C1BC21F-157C-42C3-8A1B-27CBF8410A83}"/>
              </a:ext>
            </a:extLst>
          </p:cNvPr>
          <p:cNvGraphicFramePr>
            <a:graphicFrameLocks noChangeAspect="1"/>
          </p:cNvGraphicFramePr>
          <p:nvPr/>
        </p:nvGraphicFramePr>
        <p:xfrm>
          <a:off x="4298950" y="5978525"/>
          <a:ext cx="2009775" cy="447675"/>
        </p:xfrm>
        <a:graphic>
          <a:graphicData uri="http://schemas.openxmlformats.org/presentationml/2006/ole">
            <mc:AlternateContent xmlns:mc="http://schemas.openxmlformats.org/markup-compatibility/2006">
              <mc:Choice xmlns:v="urn:schemas-microsoft-com:vml" Requires="v">
                <p:oleObj name="Equation" r:id="rId8" imgW="2006280" imgH="444240" progId="Equation.DSMT4">
                  <p:embed/>
                </p:oleObj>
              </mc:Choice>
              <mc:Fallback>
                <p:oleObj name="Equation" r:id="rId8" imgW="2006280" imgH="444240" progId="Equation.DSMT4">
                  <p:embed/>
                  <p:pic>
                    <p:nvPicPr>
                      <p:cNvPr id="14" name="Object 13">
                        <a:extLst>
                          <a:ext uri="{FF2B5EF4-FFF2-40B4-BE49-F238E27FC236}">
                            <a16:creationId xmlns:a16="http://schemas.microsoft.com/office/drawing/2014/main" id="{3C1BC21F-157C-42C3-8A1B-27CBF8410A83}"/>
                          </a:ext>
                        </a:extLst>
                      </p:cNvPr>
                      <p:cNvPicPr>
                        <a:picLocks noChangeAspect="1" noChangeArrowheads="1"/>
                      </p:cNvPicPr>
                      <p:nvPr/>
                    </p:nvPicPr>
                    <p:blipFill>
                      <a:blip r:embed="rId9"/>
                      <a:srcRect/>
                      <a:stretch>
                        <a:fillRect/>
                      </a:stretch>
                    </p:blipFill>
                    <p:spPr bwMode="auto">
                      <a:xfrm>
                        <a:off x="4298950" y="5978525"/>
                        <a:ext cx="2009775" cy="447675"/>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C0E3EFF9-8FB8-4849-A12A-83F83CE376B9}"/>
              </a:ext>
            </a:extLst>
          </p:cNvPr>
          <p:cNvGraphicFramePr>
            <a:graphicFrameLocks noChangeAspect="1"/>
          </p:cNvGraphicFramePr>
          <p:nvPr/>
        </p:nvGraphicFramePr>
        <p:xfrm>
          <a:off x="328522" y="5580611"/>
          <a:ext cx="3573463" cy="1104900"/>
        </p:xfrm>
        <a:graphic>
          <a:graphicData uri="http://schemas.openxmlformats.org/presentationml/2006/ole">
            <mc:AlternateContent xmlns:mc="http://schemas.openxmlformats.org/markup-compatibility/2006">
              <mc:Choice xmlns:v="urn:schemas-microsoft-com:vml" Requires="v">
                <p:oleObj name="Equation" r:id="rId10" imgW="3568700" imgH="1104900" progId="Equation.DSMT4">
                  <p:embed/>
                </p:oleObj>
              </mc:Choice>
              <mc:Fallback>
                <p:oleObj name="Equation" r:id="rId10" imgW="3568700" imgH="1104900" progId="Equation.DSMT4">
                  <p:embed/>
                  <p:pic>
                    <p:nvPicPr>
                      <p:cNvPr id="16" name="Object 15">
                        <a:extLst>
                          <a:ext uri="{FF2B5EF4-FFF2-40B4-BE49-F238E27FC236}">
                            <a16:creationId xmlns:a16="http://schemas.microsoft.com/office/drawing/2014/main" id="{C0E3EFF9-8FB8-4849-A12A-83F83CE376B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8522" y="5580611"/>
                        <a:ext cx="3573463" cy="1104900"/>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DA99024A-7D5F-41C0-A487-0D1C63D9DBB4}"/>
              </a:ext>
            </a:extLst>
          </p:cNvPr>
          <p:cNvGraphicFramePr>
            <a:graphicFrameLocks noChangeAspect="1"/>
          </p:cNvGraphicFramePr>
          <p:nvPr>
            <p:extLst>
              <p:ext uri="{D42A27DB-BD31-4B8C-83A1-F6EECF244321}">
                <p14:modId xmlns:p14="http://schemas.microsoft.com/office/powerpoint/2010/main" val="261340704"/>
              </p:ext>
            </p:extLst>
          </p:nvPr>
        </p:nvGraphicFramePr>
        <p:xfrm>
          <a:off x="7875436" y="4168707"/>
          <a:ext cx="3887277" cy="2600517"/>
        </p:xfrm>
        <a:graphic>
          <a:graphicData uri="http://schemas.openxmlformats.org/presentationml/2006/ole">
            <mc:AlternateContent xmlns:mc="http://schemas.openxmlformats.org/markup-compatibility/2006">
              <mc:Choice xmlns:v="urn:schemas-microsoft-com:vml" Requires="v">
                <p:oleObj name="Bitmap Image" r:id="rId12" imgW="4161905" imgH="2114845" progId="Paint.Picture">
                  <p:embed/>
                </p:oleObj>
              </mc:Choice>
              <mc:Fallback>
                <p:oleObj name="Bitmap Image" r:id="rId12" imgW="4161905" imgH="2114845" progId="Paint.Picture">
                  <p:embed/>
                  <p:pic>
                    <p:nvPicPr>
                      <p:cNvPr id="24" name="Object 23">
                        <a:extLst>
                          <a:ext uri="{FF2B5EF4-FFF2-40B4-BE49-F238E27FC236}">
                            <a16:creationId xmlns:a16="http://schemas.microsoft.com/office/drawing/2014/main" id="{DA99024A-7D5F-41C0-A487-0D1C63D9DB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r="17621" b="-8559"/>
                      <a:stretch>
                        <a:fillRect/>
                      </a:stretch>
                    </p:blipFill>
                    <p:spPr bwMode="auto">
                      <a:xfrm>
                        <a:off x="7875436" y="4168707"/>
                        <a:ext cx="3887277" cy="260051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A9DA8C1C-E84F-49D3-A028-4850C16D2D2F}"/>
              </a:ext>
            </a:extLst>
          </p:cNvPr>
          <p:cNvGraphicFramePr>
            <a:graphicFrameLocks noChangeAspect="1"/>
          </p:cNvGraphicFramePr>
          <p:nvPr/>
        </p:nvGraphicFramePr>
        <p:xfrm>
          <a:off x="4298950" y="4600575"/>
          <a:ext cx="1971675" cy="434975"/>
        </p:xfrm>
        <a:graphic>
          <a:graphicData uri="http://schemas.openxmlformats.org/presentationml/2006/ole">
            <mc:AlternateContent xmlns:mc="http://schemas.openxmlformats.org/markup-compatibility/2006">
              <mc:Choice xmlns:v="urn:schemas-microsoft-com:vml" Requires="v">
                <p:oleObj name="Equation" r:id="rId14" imgW="1968480" imgH="431640" progId="Equation.DSMT4">
                  <p:embed/>
                </p:oleObj>
              </mc:Choice>
              <mc:Fallback>
                <p:oleObj name="Equation" r:id="rId14" imgW="1968480" imgH="431640" progId="Equation.DSMT4">
                  <p:embed/>
                  <p:pic>
                    <p:nvPicPr>
                      <p:cNvPr id="32" name="Object 31">
                        <a:extLst>
                          <a:ext uri="{FF2B5EF4-FFF2-40B4-BE49-F238E27FC236}">
                            <a16:creationId xmlns:a16="http://schemas.microsoft.com/office/drawing/2014/main" id="{A9DA8C1C-E84F-49D3-A028-4850C16D2D2F}"/>
                          </a:ext>
                        </a:extLst>
                      </p:cNvPr>
                      <p:cNvPicPr>
                        <a:picLocks noChangeAspect="1" noChangeArrowheads="1"/>
                      </p:cNvPicPr>
                      <p:nvPr/>
                    </p:nvPicPr>
                    <p:blipFill>
                      <a:blip r:embed="rId15"/>
                      <a:srcRect/>
                      <a:stretch>
                        <a:fillRect/>
                      </a:stretch>
                    </p:blipFill>
                    <p:spPr bwMode="auto">
                      <a:xfrm>
                        <a:off x="4298950" y="4600575"/>
                        <a:ext cx="1971675" cy="434975"/>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B5E775DC-34F0-4D10-88A5-758B5FE7F159}"/>
              </a:ext>
            </a:extLst>
          </p:cNvPr>
          <p:cNvGraphicFramePr>
            <a:graphicFrameLocks noChangeAspect="1"/>
          </p:cNvGraphicFramePr>
          <p:nvPr>
            <p:extLst>
              <p:ext uri="{D42A27DB-BD31-4B8C-83A1-F6EECF244321}">
                <p14:modId xmlns:p14="http://schemas.microsoft.com/office/powerpoint/2010/main" val="151364409"/>
              </p:ext>
            </p:extLst>
          </p:nvPr>
        </p:nvGraphicFramePr>
        <p:xfrm>
          <a:off x="9530674" y="4659498"/>
          <a:ext cx="1233487" cy="396875"/>
        </p:xfrm>
        <a:graphic>
          <a:graphicData uri="http://schemas.openxmlformats.org/presentationml/2006/ole">
            <mc:AlternateContent xmlns:mc="http://schemas.openxmlformats.org/markup-compatibility/2006">
              <mc:Choice xmlns:v="urn:schemas-microsoft-com:vml" Requires="v">
                <p:oleObj name="Equation" r:id="rId16" imgW="1231560" imgH="393480" progId="Equation.DSMT4">
                  <p:embed/>
                </p:oleObj>
              </mc:Choice>
              <mc:Fallback>
                <p:oleObj name="Equation" r:id="rId16" imgW="1231560" imgH="393480" progId="Equation.DSMT4">
                  <p:embed/>
                  <p:pic>
                    <p:nvPicPr>
                      <p:cNvPr id="36" name="Object 35">
                        <a:extLst>
                          <a:ext uri="{FF2B5EF4-FFF2-40B4-BE49-F238E27FC236}">
                            <a16:creationId xmlns:a16="http://schemas.microsoft.com/office/drawing/2014/main" id="{B5E775DC-34F0-4D10-88A5-758B5FE7F159}"/>
                          </a:ext>
                        </a:extLst>
                      </p:cNvPr>
                      <p:cNvPicPr>
                        <a:picLocks noChangeAspect="1" noChangeArrowheads="1"/>
                      </p:cNvPicPr>
                      <p:nvPr/>
                    </p:nvPicPr>
                    <p:blipFill>
                      <a:blip r:embed="rId17"/>
                      <a:srcRect/>
                      <a:stretch>
                        <a:fillRect/>
                      </a:stretch>
                    </p:blipFill>
                    <p:spPr bwMode="auto">
                      <a:xfrm>
                        <a:off x="9530674" y="4659498"/>
                        <a:ext cx="1233487" cy="396875"/>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BB697DD8-6E8A-4F25-A87A-104AFF44F313}"/>
              </a:ext>
            </a:extLst>
          </p:cNvPr>
          <p:cNvGraphicFramePr>
            <a:graphicFrameLocks noChangeAspect="1"/>
          </p:cNvGraphicFramePr>
          <p:nvPr>
            <p:extLst>
              <p:ext uri="{D42A27DB-BD31-4B8C-83A1-F6EECF244321}">
                <p14:modId xmlns:p14="http://schemas.microsoft.com/office/powerpoint/2010/main" val="3869423635"/>
              </p:ext>
            </p:extLst>
          </p:nvPr>
        </p:nvGraphicFramePr>
        <p:xfrm>
          <a:off x="10902972" y="4945003"/>
          <a:ext cx="901700" cy="396875"/>
        </p:xfrm>
        <a:graphic>
          <a:graphicData uri="http://schemas.openxmlformats.org/presentationml/2006/ole">
            <mc:AlternateContent xmlns:mc="http://schemas.openxmlformats.org/markup-compatibility/2006">
              <mc:Choice xmlns:v="urn:schemas-microsoft-com:vml" Requires="v">
                <p:oleObj name="Equation" r:id="rId18" imgW="901440" imgH="393480" progId="Equation.DSMT4">
                  <p:embed/>
                </p:oleObj>
              </mc:Choice>
              <mc:Fallback>
                <p:oleObj name="Equation" r:id="rId18" imgW="901440" imgH="393480" progId="Equation.DSMT4">
                  <p:embed/>
                  <p:pic>
                    <p:nvPicPr>
                      <p:cNvPr id="38" name="Object 37">
                        <a:extLst>
                          <a:ext uri="{FF2B5EF4-FFF2-40B4-BE49-F238E27FC236}">
                            <a16:creationId xmlns:a16="http://schemas.microsoft.com/office/drawing/2014/main" id="{BB697DD8-6E8A-4F25-A87A-104AFF44F313}"/>
                          </a:ext>
                        </a:extLst>
                      </p:cNvPr>
                      <p:cNvPicPr>
                        <a:picLocks noChangeAspect="1" noChangeArrowheads="1"/>
                      </p:cNvPicPr>
                      <p:nvPr/>
                    </p:nvPicPr>
                    <p:blipFill>
                      <a:blip r:embed="rId19"/>
                      <a:srcRect/>
                      <a:stretch>
                        <a:fillRect/>
                      </a:stretch>
                    </p:blipFill>
                    <p:spPr bwMode="auto">
                      <a:xfrm>
                        <a:off x="10902972" y="4945003"/>
                        <a:ext cx="901700" cy="396875"/>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A702877E-49E7-444A-9F60-518790047F02}"/>
              </a:ext>
            </a:extLst>
          </p:cNvPr>
          <p:cNvSpPr txBox="1"/>
          <p:nvPr/>
        </p:nvSpPr>
        <p:spPr>
          <a:xfrm>
            <a:off x="8662638" y="2119071"/>
            <a:ext cx="3142034" cy="2062103"/>
          </a:xfrm>
          <a:prstGeom prst="rect">
            <a:avLst/>
          </a:prstGeom>
          <a:noFill/>
        </p:spPr>
        <p:txBody>
          <a:bodyPr wrap="square" rtlCol="0">
            <a:spAutoFit/>
          </a:bodyPr>
          <a:lstStyle/>
          <a:p>
            <a:r>
              <a:rPr lang="en-US" sz="1600" b="1">
                <a:solidFill>
                  <a:srgbClr val="0000FF"/>
                </a:solidFill>
              </a:rPr>
              <a:t>Note there will always be at least one bound state, and this will have even parity.  </a:t>
            </a:r>
            <a:r>
              <a:rPr lang="en-US" sz="1600"/>
              <a:t>Also see how direct information about the energy levels is in the exponential tail, since E = (1/2m)</a:t>
            </a:r>
            <a:r>
              <a:rPr lang="el-GR" sz="1600"/>
              <a:t>κ</a:t>
            </a:r>
            <a:r>
              <a:rPr lang="en-US" sz="1600" baseline="30000"/>
              <a:t>2</a:t>
            </a:r>
            <a:r>
              <a:rPr lang="en-US" sz="1600"/>
              <a:t>.  And see how it is the exponential decay part which shows up as the pole in the FT of </a:t>
            </a:r>
            <a:r>
              <a:rPr lang="el-GR" sz="1600"/>
              <a:t>ψ</a:t>
            </a:r>
            <a:r>
              <a:rPr lang="en-US" sz="1600"/>
              <a:t>.</a:t>
            </a:r>
          </a:p>
        </p:txBody>
      </p:sp>
      <p:sp>
        <p:nvSpPr>
          <p:cNvPr id="3" name="Freeform: Shape 2">
            <a:extLst>
              <a:ext uri="{FF2B5EF4-FFF2-40B4-BE49-F238E27FC236}">
                <a16:creationId xmlns:a16="http://schemas.microsoft.com/office/drawing/2014/main" id="{63A66B0F-6D24-42C3-B757-4B8216372DD9}"/>
              </a:ext>
            </a:extLst>
          </p:cNvPr>
          <p:cNvSpPr/>
          <p:nvPr/>
        </p:nvSpPr>
        <p:spPr>
          <a:xfrm>
            <a:off x="6228720" y="2225994"/>
            <a:ext cx="335280" cy="320740"/>
          </a:xfrm>
          <a:custGeom>
            <a:avLst/>
            <a:gdLst>
              <a:gd name="connsiteX0" fmla="*/ 0 w 335280"/>
              <a:gd name="connsiteY0" fmla="*/ 320740 h 320740"/>
              <a:gd name="connsiteX1" fmla="*/ 76200 w 335280"/>
              <a:gd name="connsiteY1" fmla="*/ 282640 h 320740"/>
              <a:gd name="connsiteX2" fmla="*/ 129540 w 335280"/>
              <a:gd name="connsiteY2" fmla="*/ 244540 h 320740"/>
              <a:gd name="connsiteX3" fmla="*/ 160020 w 335280"/>
              <a:gd name="connsiteY3" fmla="*/ 183580 h 320740"/>
              <a:gd name="connsiteX4" fmla="*/ 175260 w 335280"/>
              <a:gd name="connsiteY4" fmla="*/ 160720 h 320740"/>
              <a:gd name="connsiteX5" fmla="*/ 205740 w 335280"/>
              <a:gd name="connsiteY5" fmla="*/ 99760 h 320740"/>
              <a:gd name="connsiteX6" fmla="*/ 236220 w 335280"/>
              <a:gd name="connsiteY6" fmla="*/ 46420 h 320740"/>
              <a:gd name="connsiteX7" fmla="*/ 251460 w 335280"/>
              <a:gd name="connsiteY7" fmla="*/ 23560 h 320740"/>
              <a:gd name="connsiteX8" fmla="*/ 297180 w 335280"/>
              <a:gd name="connsiteY8" fmla="*/ 700 h 320740"/>
              <a:gd name="connsiteX9" fmla="*/ 335280 w 335280"/>
              <a:gd name="connsiteY9" fmla="*/ 700 h 320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5280" h="320740">
                <a:moveTo>
                  <a:pt x="0" y="320740"/>
                </a:moveTo>
                <a:cubicBezTo>
                  <a:pt x="81258" y="293654"/>
                  <a:pt x="14298" y="321329"/>
                  <a:pt x="76200" y="282640"/>
                </a:cubicBezTo>
                <a:cubicBezTo>
                  <a:pt x="101956" y="266542"/>
                  <a:pt x="112273" y="271674"/>
                  <a:pt x="129540" y="244540"/>
                </a:cubicBezTo>
                <a:cubicBezTo>
                  <a:pt x="141737" y="225373"/>
                  <a:pt x="147418" y="202483"/>
                  <a:pt x="160020" y="183580"/>
                </a:cubicBezTo>
                <a:cubicBezTo>
                  <a:pt x="165100" y="175960"/>
                  <a:pt x="171164" y="168911"/>
                  <a:pt x="175260" y="160720"/>
                </a:cubicBezTo>
                <a:cubicBezTo>
                  <a:pt x="212542" y="86155"/>
                  <a:pt x="170432" y="152722"/>
                  <a:pt x="205740" y="99760"/>
                </a:cubicBezTo>
                <a:cubicBezTo>
                  <a:pt x="218075" y="50422"/>
                  <a:pt x="203793" y="85333"/>
                  <a:pt x="236220" y="46420"/>
                </a:cubicBezTo>
                <a:cubicBezTo>
                  <a:pt x="242083" y="39385"/>
                  <a:pt x="244984" y="30036"/>
                  <a:pt x="251460" y="23560"/>
                </a:cubicBezTo>
                <a:cubicBezTo>
                  <a:pt x="261184" y="13836"/>
                  <a:pt x="283014" y="2471"/>
                  <a:pt x="297180" y="700"/>
                </a:cubicBezTo>
                <a:cubicBezTo>
                  <a:pt x="309782" y="-875"/>
                  <a:pt x="322580" y="700"/>
                  <a:pt x="335280" y="7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4742EFC-4881-449D-A120-B20B6F324E98}"/>
              </a:ext>
            </a:extLst>
          </p:cNvPr>
          <p:cNvSpPr txBox="1"/>
          <p:nvPr/>
        </p:nvSpPr>
        <p:spPr>
          <a:xfrm>
            <a:off x="6651797" y="2023514"/>
            <a:ext cx="1318177" cy="523220"/>
          </a:xfrm>
          <a:prstGeom prst="rect">
            <a:avLst/>
          </a:prstGeom>
          <a:noFill/>
        </p:spPr>
        <p:txBody>
          <a:bodyPr wrap="square" rtlCol="0">
            <a:spAutoFit/>
          </a:bodyPr>
          <a:lstStyle/>
          <a:p>
            <a:r>
              <a:rPr lang="en-US" sz="1400"/>
              <a:t>V</a:t>
            </a:r>
            <a:r>
              <a:rPr lang="en-US" sz="1400" baseline="-25000"/>
              <a:t>0</a:t>
            </a:r>
            <a:r>
              <a:rPr lang="en-US" sz="1400"/>
              <a:t> is negative btw.</a:t>
            </a:r>
            <a:endParaRPr lang="en-US"/>
          </a:p>
        </p:txBody>
      </p:sp>
    </p:spTree>
    <p:extLst>
      <p:ext uri="{BB962C8B-B14F-4D97-AF65-F5344CB8AC3E}">
        <p14:creationId xmlns:p14="http://schemas.microsoft.com/office/powerpoint/2010/main" val="1566873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5D162E1-1350-43AB-B831-A19B08397F8A}"/>
              </a:ext>
            </a:extLst>
          </p:cNvPr>
          <p:cNvPicPr>
            <a:picLocks noChangeAspect="1"/>
          </p:cNvPicPr>
          <p:nvPr/>
        </p:nvPicPr>
        <p:blipFill>
          <a:blip r:embed="rId2"/>
          <a:stretch>
            <a:fillRect/>
          </a:stretch>
        </p:blipFill>
        <p:spPr>
          <a:xfrm>
            <a:off x="8364351" y="384656"/>
            <a:ext cx="3250923" cy="3103548"/>
          </a:xfrm>
          <a:prstGeom prst="rect">
            <a:avLst/>
          </a:prstGeom>
        </p:spPr>
      </p:pic>
      <p:sp>
        <p:nvSpPr>
          <p:cNvPr id="2" name="TextBox 1">
            <a:extLst>
              <a:ext uri="{FF2B5EF4-FFF2-40B4-BE49-F238E27FC236}">
                <a16:creationId xmlns:a16="http://schemas.microsoft.com/office/drawing/2014/main" id="{FA288940-21E5-49D2-9E96-0F0E4DCB4757}"/>
              </a:ext>
            </a:extLst>
          </p:cNvPr>
          <p:cNvSpPr txBox="1"/>
          <p:nvPr/>
        </p:nvSpPr>
        <p:spPr>
          <a:xfrm>
            <a:off x="4348264" y="120088"/>
            <a:ext cx="3591970" cy="584775"/>
          </a:xfrm>
          <a:prstGeom prst="rect">
            <a:avLst/>
          </a:prstGeom>
          <a:noFill/>
        </p:spPr>
        <p:txBody>
          <a:bodyPr wrap="square" rtlCol="0">
            <a:spAutoFit/>
          </a:bodyPr>
          <a:lstStyle/>
          <a:p>
            <a:r>
              <a:rPr lang="en-US" sz="3200" b="1" u="sng"/>
              <a:t>H Finite Well (Free)</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nvGraphicFramePr>
        <p:xfrm>
          <a:off x="511749" y="1883869"/>
          <a:ext cx="2460625" cy="703262"/>
        </p:xfrm>
        <a:graphic>
          <a:graphicData uri="http://schemas.openxmlformats.org/presentationml/2006/ole">
            <mc:AlternateContent xmlns:mc="http://schemas.openxmlformats.org/markup-compatibility/2006">
              <mc:Choice xmlns:v="urn:schemas-microsoft-com:vml" Requires="v">
                <p:oleObj name="Equation" r:id="rId3" imgW="1676160" imgH="482400" progId="Equation.DSMT4">
                  <p:embed/>
                </p:oleObj>
              </mc:Choice>
              <mc:Fallback>
                <p:oleObj name="Equation" r:id="rId3"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4"/>
                      <a:srcRect/>
                      <a:stretch>
                        <a:fillRect/>
                      </a:stretch>
                    </p:blipFill>
                    <p:spPr bwMode="auto">
                      <a:xfrm>
                        <a:off x="511749" y="1883869"/>
                        <a:ext cx="246062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732289"/>
            <a:ext cx="3887278" cy="1077218"/>
          </a:xfrm>
          <a:prstGeom prst="rect">
            <a:avLst/>
          </a:prstGeom>
          <a:noFill/>
        </p:spPr>
        <p:txBody>
          <a:bodyPr wrap="square" rtlCol="0">
            <a:spAutoFit/>
          </a:bodyPr>
          <a:lstStyle/>
          <a:p>
            <a:r>
              <a:rPr lang="en-US" sz="1600"/>
              <a:t>Now we’ll consider free states (positive E states).  Solutions are below, separated into positive, and negative parity eigenstates.  Energy is just E = ħ</a:t>
            </a:r>
            <a:r>
              <a:rPr lang="en-US" sz="1600" baseline="30000"/>
              <a:t>2</a:t>
            </a:r>
            <a:r>
              <a:rPr lang="en-US" sz="1600"/>
              <a:t>k</a:t>
            </a:r>
            <a:r>
              <a:rPr lang="en-US" sz="1600" baseline="30000"/>
              <a:t>2</a:t>
            </a:r>
            <a:r>
              <a:rPr lang="en-US" sz="1600"/>
              <a:t>/2m.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6" name="Object 5">
            <a:extLst>
              <a:ext uri="{FF2B5EF4-FFF2-40B4-BE49-F238E27FC236}">
                <a16:creationId xmlns:a16="http://schemas.microsoft.com/office/drawing/2014/main" id="{5BA47D1D-F033-40A5-B98A-3DC444C28BAD}"/>
              </a:ext>
            </a:extLst>
          </p:cNvPr>
          <p:cNvGraphicFramePr>
            <a:graphicFrameLocks noChangeAspect="1"/>
          </p:cNvGraphicFramePr>
          <p:nvPr/>
        </p:nvGraphicFramePr>
        <p:xfrm>
          <a:off x="5021953" y="1030954"/>
          <a:ext cx="2705493" cy="2315887"/>
        </p:xfrm>
        <a:graphic>
          <a:graphicData uri="http://schemas.openxmlformats.org/presentationml/2006/ole">
            <mc:AlternateContent xmlns:mc="http://schemas.openxmlformats.org/markup-compatibility/2006">
              <mc:Choice xmlns:v="urn:schemas-microsoft-com:vml" Requires="v">
                <p:oleObj name="Bitmap Image" r:id="rId5" imgW="2657846" imgH="2219635" progId="Paint.Picture">
                  <p:embed/>
                </p:oleObj>
              </mc:Choice>
              <mc:Fallback>
                <p:oleObj name="Bitmap Image" r:id="rId5" imgW="2657846" imgH="2219635" progId="Paint.Picture">
                  <p:embed/>
                  <p:pic>
                    <p:nvPicPr>
                      <p:cNvPr id="6" name="Object 5">
                        <a:extLst>
                          <a:ext uri="{FF2B5EF4-FFF2-40B4-BE49-F238E27FC236}">
                            <a16:creationId xmlns:a16="http://schemas.microsoft.com/office/drawing/2014/main" id="{5BA47D1D-F033-40A5-B98A-3DC444C28B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5151" r="4659" b="7726"/>
                      <a:stretch>
                        <a:fillRect/>
                      </a:stretch>
                    </p:blipFill>
                    <p:spPr bwMode="auto">
                      <a:xfrm>
                        <a:off x="5021953" y="1030954"/>
                        <a:ext cx="2705493" cy="2315887"/>
                      </a:xfrm>
                      <a:prstGeom prst="rect">
                        <a:avLst/>
                      </a:prstGeom>
                      <a:noFill/>
                    </p:spPr>
                  </p:pic>
                </p:oleObj>
              </mc:Fallback>
            </mc:AlternateContent>
          </a:graphicData>
        </a:graphic>
      </p:graphicFrame>
      <p:sp>
        <p:nvSpPr>
          <p:cNvPr id="8" name="Rectangle 4">
            <a:extLst>
              <a:ext uri="{FF2B5EF4-FFF2-40B4-BE49-F238E27FC236}">
                <a16:creationId xmlns:a16="http://schemas.microsoft.com/office/drawing/2014/main" id="{94ABCDF8-7045-456D-B1A4-6FCC9CB8D875}"/>
              </a:ext>
            </a:extLst>
          </p:cNvPr>
          <p:cNvSpPr>
            <a:spLocks noChangeArrowheads="1"/>
          </p:cNvSpPr>
          <p:nvPr/>
        </p:nvSpPr>
        <p:spPr bwMode="auto">
          <a:xfrm>
            <a:off x="690664" y="415397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CB807F85-52FF-4711-BFD4-B586CB34446F}"/>
              </a:ext>
            </a:extLst>
          </p:cNvPr>
          <p:cNvGraphicFramePr>
            <a:graphicFrameLocks noChangeAspect="1"/>
          </p:cNvGraphicFramePr>
          <p:nvPr>
            <p:extLst>
              <p:ext uri="{D42A27DB-BD31-4B8C-83A1-F6EECF244321}">
                <p14:modId xmlns:p14="http://schemas.microsoft.com/office/powerpoint/2010/main" val="4257525214"/>
              </p:ext>
            </p:extLst>
          </p:nvPr>
        </p:nvGraphicFramePr>
        <p:xfrm>
          <a:off x="9850888" y="549964"/>
          <a:ext cx="1208088" cy="409575"/>
        </p:xfrm>
        <a:graphic>
          <a:graphicData uri="http://schemas.openxmlformats.org/presentationml/2006/ole">
            <mc:AlternateContent xmlns:mc="http://schemas.openxmlformats.org/markup-compatibility/2006">
              <mc:Choice xmlns:v="urn:schemas-microsoft-com:vml" Requires="v">
                <p:oleObj name="Equation" r:id="rId7" imgW="1206360" imgH="406080" progId="Equation.DSMT4">
                  <p:embed/>
                </p:oleObj>
              </mc:Choice>
              <mc:Fallback>
                <p:oleObj name="Equation" r:id="rId7" imgW="1206360" imgH="406080" progId="Equation.DSMT4">
                  <p:embed/>
                  <p:pic>
                    <p:nvPicPr>
                      <p:cNvPr id="36" name="Object 35">
                        <a:extLst>
                          <a:ext uri="{FF2B5EF4-FFF2-40B4-BE49-F238E27FC236}">
                            <a16:creationId xmlns:a16="http://schemas.microsoft.com/office/drawing/2014/main" id="{B5E775DC-34F0-4D10-88A5-758B5FE7F159}"/>
                          </a:ext>
                        </a:extLst>
                      </p:cNvPr>
                      <p:cNvPicPr>
                        <a:picLocks noChangeAspect="1" noChangeArrowheads="1"/>
                      </p:cNvPicPr>
                      <p:nvPr/>
                    </p:nvPicPr>
                    <p:blipFill>
                      <a:blip r:embed="rId8"/>
                      <a:srcRect/>
                      <a:stretch>
                        <a:fillRect/>
                      </a:stretch>
                    </p:blipFill>
                    <p:spPr bwMode="auto">
                      <a:xfrm>
                        <a:off x="9850888" y="549964"/>
                        <a:ext cx="1208088" cy="409575"/>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CE6336C0-BE1E-4376-BE84-177EBF070C40}"/>
              </a:ext>
            </a:extLst>
          </p:cNvPr>
          <p:cNvGraphicFramePr>
            <a:graphicFrameLocks noChangeAspect="1"/>
          </p:cNvGraphicFramePr>
          <p:nvPr>
            <p:extLst>
              <p:ext uri="{D42A27DB-BD31-4B8C-83A1-F6EECF244321}">
                <p14:modId xmlns:p14="http://schemas.microsoft.com/office/powerpoint/2010/main" val="2130738940"/>
              </p:ext>
            </p:extLst>
          </p:nvPr>
        </p:nvGraphicFramePr>
        <p:xfrm>
          <a:off x="8664771" y="549964"/>
          <a:ext cx="762000" cy="409575"/>
        </p:xfrm>
        <a:graphic>
          <a:graphicData uri="http://schemas.openxmlformats.org/presentationml/2006/ole">
            <mc:AlternateContent xmlns:mc="http://schemas.openxmlformats.org/markup-compatibility/2006">
              <mc:Choice xmlns:v="urn:schemas-microsoft-com:vml" Requires="v">
                <p:oleObj name="Equation" r:id="rId9" imgW="761760" imgH="406080" progId="Equation.DSMT4">
                  <p:embed/>
                </p:oleObj>
              </mc:Choice>
              <mc:Fallback>
                <p:oleObj name="Equation" r:id="rId9" imgW="761760" imgH="406080" progId="Equation.DSMT4">
                  <p:embed/>
                  <p:pic>
                    <p:nvPicPr>
                      <p:cNvPr id="25" name="Object 24">
                        <a:extLst>
                          <a:ext uri="{FF2B5EF4-FFF2-40B4-BE49-F238E27FC236}">
                            <a16:creationId xmlns:a16="http://schemas.microsoft.com/office/drawing/2014/main" id="{CB807F85-52FF-4711-BFD4-B586CB34446F}"/>
                          </a:ext>
                        </a:extLst>
                      </p:cNvPr>
                      <p:cNvPicPr>
                        <a:picLocks noChangeAspect="1" noChangeArrowheads="1"/>
                      </p:cNvPicPr>
                      <p:nvPr/>
                    </p:nvPicPr>
                    <p:blipFill>
                      <a:blip r:embed="rId10"/>
                      <a:srcRect/>
                      <a:stretch>
                        <a:fillRect/>
                      </a:stretch>
                    </p:blipFill>
                    <p:spPr bwMode="auto">
                      <a:xfrm>
                        <a:off x="8664771" y="549964"/>
                        <a:ext cx="762000" cy="40957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612DD69-7B78-4D94-8F3F-A03EB8CE4471}"/>
              </a:ext>
            </a:extLst>
          </p:cNvPr>
          <p:cNvGraphicFramePr>
            <a:graphicFrameLocks noChangeAspect="1"/>
          </p:cNvGraphicFramePr>
          <p:nvPr>
            <p:extLst>
              <p:ext uri="{D42A27DB-BD31-4B8C-83A1-F6EECF244321}">
                <p14:modId xmlns:p14="http://schemas.microsoft.com/office/powerpoint/2010/main" val="293416600"/>
              </p:ext>
            </p:extLst>
          </p:nvPr>
        </p:nvGraphicFramePr>
        <p:xfrm>
          <a:off x="5779599" y="4025260"/>
          <a:ext cx="4210214" cy="970426"/>
        </p:xfrm>
        <a:graphic>
          <a:graphicData uri="http://schemas.openxmlformats.org/presentationml/2006/ole">
            <mc:AlternateContent xmlns:mc="http://schemas.openxmlformats.org/markup-compatibility/2006">
              <mc:Choice xmlns:v="urn:schemas-microsoft-com:vml" Requires="v">
                <p:oleObj name="Equation" r:id="rId11" imgW="3543120" imgH="812520" progId="Equation.DSMT4">
                  <p:embed/>
                </p:oleObj>
              </mc:Choice>
              <mc:Fallback>
                <p:oleObj name="Equation" r:id="rId11" imgW="3543120" imgH="812520" progId="Equation.DSMT4">
                  <p:embed/>
                  <p:pic>
                    <p:nvPicPr>
                      <p:cNvPr id="0" name="Object 15"/>
                      <p:cNvPicPr>
                        <a:picLocks noChangeAspect="1" noChangeArrowheads="1"/>
                      </p:cNvPicPr>
                      <p:nvPr/>
                    </p:nvPicPr>
                    <p:blipFill>
                      <a:blip r:embed="rId12"/>
                      <a:srcRect/>
                      <a:stretch>
                        <a:fillRect/>
                      </a:stretch>
                    </p:blipFill>
                    <p:spPr bwMode="auto">
                      <a:xfrm>
                        <a:off x="5779599" y="4025260"/>
                        <a:ext cx="4210214" cy="970426"/>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5BBC36E0-679E-4BC0-ADB0-86588282AB79}"/>
              </a:ext>
            </a:extLst>
          </p:cNvPr>
          <p:cNvGraphicFramePr>
            <a:graphicFrameLocks noChangeAspect="1"/>
          </p:cNvGraphicFramePr>
          <p:nvPr>
            <p:extLst>
              <p:ext uri="{D42A27DB-BD31-4B8C-83A1-F6EECF244321}">
                <p14:modId xmlns:p14="http://schemas.microsoft.com/office/powerpoint/2010/main" val="1756309860"/>
              </p:ext>
            </p:extLst>
          </p:nvPr>
        </p:nvGraphicFramePr>
        <p:xfrm>
          <a:off x="5779598" y="5513052"/>
          <a:ext cx="4168775" cy="960014"/>
        </p:xfrm>
        <a:graphic>
          <a:graphicData uri="http://schemas.openxmlformats.org/presentationml/2006/ole">
            <mc:AlternateContent xmlns:mc="http://schemas.openxmlformats.org/markup-compatibility/2006">
              <mc:Choice xmlns:v="urn:schemas-microsoft-com:vml" Requires="v">
                <p:oleObj name="Equation" r:id="rId13" imgW="3543120" imgH="812520" progId="Equation.DSMT4">
                  <p:embed/>
                </p:oleObj>
              </mc:Choice>
              <mc:Fallback>
                <p:oleObj name="Equation" r:id="rId13" imgW="3543120" imgH="812520" progId="Equation.DSMT4">
                  <p:embed/>
                  <p:pic>
                    <p:nvPicPr>
                      <p:cNvPr id="0" name="Object 17"/>
                      <p:cNvPicPr>
                        <a:picLocks noChangeAspect="1" noChangeArrowheads="1"/>
                      </p:cNvPicPr>
                      <p:nvPr/>
                    </p:nvPicPr>
                    <p:blipFill>
                      <a:blip r:embed="rId14"/>
                      <a:srcRect/>
                      <a:stretch>
                        <a:fillRect/>
                      </a:stretch>
                    </p:blipFill>
                    <p:spPr bwMode="auto">
                      <a:xfrm>
                        <a:off x="5779598" y="5513052"/>
                        <a:ext cx="4168775" cy="960014"/>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03AB69B4-D516-4519-98DE-BBE1B8E1EA60}"/>
              </a:ext>
            </a:extLst>
          </p:cNvPr>
          <p:cNvGraphicFramePr>
            <a:graphicFrameLocks noChangeAspect="1"/>
          </p:cNvGraphicFramePr>
          <p:nvPr>
            <p:extLst>
              <p:ext uri="{D42A27DB-BD31-4B8C-83A1-F6EECF244321}">
                <p14:modId xmlns:p14="http://schemas.microsoft.com/office/powerpoint/2010/main" val="2096619864"/>
              </p:ext>
            </p:extLst>
          </p:nvPr>
        </p:nvGraphicFramePr>
        <p:xfrm>
          <a:off x="583103" y="3903448"/>
          <a:ext cx="4060825" cy="1317625"/>
        </p:xfrm>
        <a:graphic>
          <a:graphicData uri="http://schemas.openxmlformats.org/presentationml/2006/ole">
            <mc:AlternateContent xmlns:mc="http://schemas.openxmlformats.org/markup-compatibility/2006">
              <mc:Choice xmlns:v="urn:schemas-microsoft-com:vml" Requires="v">
                <p:oleObj name="Equation" r:id="rId15" imgW="4063680" imgH="1320480" progId="Equation.DSMT4">
                  <p:embed/>
                </p:oleObj>
              </mc:Choice>
              <mc:Fallback>
                <p:oleObj name="Equation" r:id="rId15" imgW="4063680" imgH="1320480" progId="Equation.DSMT4">
                  <p:embed/>
                  <p:pic>
                    <p:nvPicPr>
                      <p:cNvPr id="0" name="Object 811"/>
                      <p:cNvPicPr>
                        <a:picLocks noChangeAspect="1" noChangeArrowheads="1"/>
                      </p:cNvPicPr>
                      <p:nvPr/>
                    </p:nvPicPr>
                    <p:blipFill>
                      <a:blip r:embed="rId16"/>
                      <a:srcRect/>
                      <a:stretch>
                        <a:fillRect/>
                      </a:stretch>
                    </p:blipFill>
                    <p:spPr bwMode="auto">
                      <a:xfrm>
                        <a:off x="583103" y="3903448"/>
                        <a:ext cx="4060825" cy="1317625"/>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164D8C2F-74CE-463E-8F25-06308ECD48A9}"/>
              </a:ext>
            </a:extLst>
          </p:cNvPr>
          <p:cNvGraphicFramePr>
            <a:graphicFrameLocks noChangeAspect="1"/>
          </p:cNvGraphicFramePr>
          <p:nvPr>
            <p:extLst>
              <p:ext uri="{D42A27DB-BD31-4B8C-83A1-F6EECF244321}">
                <p14:modId xmlns:p14="http://schemas.microsoft.com/office/powerpoint/2010/main" val="2598748079"/>
              </p:ext>
            </p:extLst>
          </p:nvPr>
        </p:nvGraphicFramePr>
        <p:xfrm>
          <a:off x="583103" y="5409986"/>
          <a:ext cx="4168775" cy="1316037"/>
        </p:xfrm>
        <a:graphic>
          <a:graphicData uri="http://schemas.openxmlformats.org/presentationml/2006/ole">
            <mc:AlternateContent xmlns:mc="http://schemas.openxmlformats.org/markup-compatibility/2006">
              <mc:Choice xmlns:v="urn:schemas-microsoft-com:vml" Requires="v">
                <p:oleObj name="Equation" r:id="rId17" imgW="4165560" imgH="1320480" progId="Equation.DSMT4">
                  <p:embed/>
                </p:oleObj>
              </mc:Choice>
              <mc:Fallback>
                <p:oleObj name="Equation" r:id="rId17" imgW="4165560" imgH="1320480" progId="Equation.DSMT4">
                  <p:embed/>
                  <p:pic>
                    <p:nvPicPr>
                      <p:cNvPr id="0" name="Object 813"/>
                      <p:cNvPicPr>
                        <a:picLocks noChangeAspect="1" noChangeArrowheads="1"/>
                      </p:cNvPicPr>
                      <p:nvPr/>
                    </p:nvPicPr>
                    <p:blipFill>
                      <a:blip r:embed="rId18"/>
                      <a:srcRect/>
                      <a:stretch>
                        <a:fillRect/>
                      </a:stretch>
                    </p:blipFill>
                    <p:spPr bwMode="auto">
                      <a:xfrm>
                        <a:off x="583103" y="5409986"/>
                        <a:ext cx="4168775" cy="13160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14249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945200" y="152400"/>
            <a:ext cx="4263618" cy="584775"/>
          </a:xfrm>
          <a:prstGeom prst="rect">
            <a:avLst/>
          </a:prstGeom>
          <a:noFill/>
        </p:spPr>
        <p:txBody>
          <a:bodyPr wrap="square" rtlCol="0">
            <a:spAutoFit/>
          </a:bodyPr>
          <a:lstStyle/>
          <a:p>
            <a:r>
              <a:rPr lang="en-US" sz="3200" b="1" u="sng"/>
              <a:t>H Parabolic Potential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853483548"/>
              </p:ext>
            </p:extLst>
          </p:nvPr>
        </p:nvGraphicFramePr>
        <p:xfrm>
          <a:off x="167777" y="1374301"/>
          <a:ext cx="4846638" cy="703262"/>
        </p:xfrm>
        <a:graphic>
          <a:graphicData uri="http://schemas.openxmlformats.org/presentationml/2006/ole">
            <mc:AlternateContent xmlns:mc="http://schemas.openxmlformats.org/markup-compatibility/2006">
              <mc:Choice xmlns:v="urn:schemas-microsoft-com:vml" Requires="v">
                <p:oleObj name="Equation" r:id="rId2" imgW="3301920" imgH="482400" progId="Equation.DSMT4">
                  <p:embed/>
                </p:oleObj>
              </mc:Choice>
              <mc:Fallback>
                <p:oleObj name="Equation" r:id="rId2" imgW="330192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167777" y="1374301"/>
                        <a:ext cx="4846638"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101063" y="2174194"/>
            <a:ext cx="7167838" cy="523220"/>
          </a:xfrm>
          <a:prstGeom prst="rect">
            <a:avLst/>
          </a:prstGeom>
          <a:noFill/>
        </p:spPr>
        <p:txBody>
          <a:bodyPr wrap="square" rtlCol="0">
            <a:spAutoFit/>
          </a:bodyPr>
          <a:lstStyle/>
          <a:p>
            <a:r>
              <a:rPr lang="en-US" sz="1400"/>
              <a:t>There are two ways to do this.  One is via ODE (remember it’s always best to put x and E in terms of dimensionless variables), and the other is via operator formalism.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101063" y="948490"/>
            <a:ext cx="7642154" cy="369332"/>
          </a:xfrm>
          <a:prstGeom prst="rect">
            <a:avLst/>
          </a:prstGeom>
          <a:noFill/>
        </p:spPr>
        <p:txBody>
          <a:bodyPr wrap="square" rtlCol="0">
            <a:spAutoFit/>
          </a:bodyPr>
          <a:lstStyle/>
          <a:p>
            <a:r>
              <a:rPr lang="en-US"/>
              <a:t>Can approximate the equilibrium point of most potentials with harmonic well.  </a:t>
            </a:r>
          </a:p>
        </p:txBody>
      </p:sp>
      <p:graphicFrame>
        <p:nvGraphicFramePr>
          <p:cNvPr id="15" name="Object 14">
            <a:extLst>
              <a:ext uri="{FF2B5EF4-FFF2-40B4-BE49-F238E27FC236}">
                <a16:creationId xmlns:a16="http://schemas.microsoft.com/office/drawing/2014/main" id="{5BC4A110-E44D-4E0E-82F2-DCCDCAC608A4}"/>
              </a:ext>
            </a:extLst>
          </p:cNvPr>
          <p:cNvGraphicFramePr>
            <a:graphicFrameLocks noChangeAspect="1"/>
          </p:cNvGraphicFramePr>
          <p:nvPr>
            <p:extLst>
              <p:ext uri="{D42A27DB-BD31-4B8C-83A1-F6EECF244321}">
                <p14:modId xmlns:p14="http://schemas.microsoft.com/office/powerpoint/2010/main" val="2495275195"/>
              </p:ext>
            </p:extLst>
          </p:nvPr>
        </p:nvGraphicFramePr>
        <p:xfrm>
          <a:off x="187325" y="2801208"/>
          <a:ext cx="4211055" cy="994506"/>
        </p:xfrm>
        <a:graphic>
          <a:graphicData uri="http://schemas.openxmlformats.org/presentationml/2006/ole">
            <mc:AlternateContent xmlns:mc="http://schemas.openxmlformats.org/markup-compatibility/2006">
              <mc:Choice xmlns:v="urn:schemas-microsoft-com:vml" Requires="v">
                <p:oleObj name="Equation" r:id="rId4" imgW="3009600" imgH="711000" progId="Equation.DSMT4">
                  <p:embed/>
                </p:oleObj>
              </mc:Choice>
              <mc:Fallback>
                <p:oleObj name="Equation" r:id="rId4" imgW="3009600" imgH="711000" progId="Equation.DSMT4">
                  <p:embed/>
                  <p:pic>
                    <p:nvPicPr>
                      <p:cNvPr id="0" name="Object 5"/>
                      <p:cNvPicPr>
                        <a:picLocks noChangeAspect="1" noChangeArrowheads="1"/>
                      </p:cNvPicPr>
                      <p:nvPr/>
                    </p:nvPicPr>
                    <p:blipFill>
                      <a:blip r:embed="rId5"/>
                      <a:srcRect/>
                      <a:stretch>
                        <a:fillRect/>
                      </a:stretch>
                    </p:blipFill>
                    <p:spPr bwMode="auto">
                      <a:xfrm>
                        <a:off x="187325" y="2801208"/>
                        <a:ext cx="4211055" cy="994506"/>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9C3D8948-04C9-4A8A-B732-8A5027B545E5}"/>
              </a:ext>
            </a:extLst>
          </p:cNvPr>
          <p:cNvGraphicFramePr>
            <a:graphicFrameLocks noChangeAspect="1"/>
          </p:cNvGraphicFramePr>
          <p:nvPr>
            <p:extLst>
              <p:ext uri="{D42A27DB-BD31-4B8C-83A1-F6EECF244321}">
                <p14:modId xmlns:p14="http://schemas.microsoft.com/office/powerpoint/2010/main" val="3371155189"/>
              </p:ext>
            </p:extLst>
          </p:nvPr>
        </p:nvGraphicFramePr>
        <p:xfrm>
          <a:off x="143198" y="4539977"/>
          <a:ext cx="1876866" cy="360330"/>
        </p:xfrm>
        <a:graphic>
          <a:graphicData uri="http://schemas.openxmlformats.org/presentationml/2006/ole">
            <mc:AlternateContent xmlns:mc="http://schemas.openxmlformats.org/markup-compatibility/2006">
              <mc:Choice xmlns:v="urn:schemas-microsoft-com:vml" Requires="v">
                <p:oleObj name="Equation" r:id="rId6" imgW="1473120" imgH="279360" progId="Equation.DSMT4">
                  <p:embed/>
                </p:oleObj>
              </mc:Choice>
              <mc:Fallback>
                <p:oleObj name="Equation" r:id="rId6" imgW="1473120" imgH="279360" progId="Equation.DSMT4">
                  <p:embed/>
                  <p:pic>
                    <p:nvPicPr>
                      <p:cNvPr id="0" name="Object 13"/>
                      <p:cNvPicPr>
                        <a:picLocks noChangeAspect="1" noChangeArrowheads="1"/>
                      </p:cNvPicPr>
                      <p:nvPr/>
                    </p:nvPicPr>
                    <p:blipFill>
                      <a:blip r:embed="rId7"/>
                      <a:srcRect/>
                      <a:stretch>
                        <a:fillRect/>
                      </a:stretch>
                    </p:blipFill>
                    <p:spPr bwMode="auto">
                      <a:xfrm>
                        <a:off x="143198" y="4539977"/>
                        <a:ext cx="1876866" cy="360330"/>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9BFC3C9F-232B-479D-84BD-BEEBCD83265F}"/>
              </a:ext>
            </a:extLst>
          </p:cNvPr>
          <p:cNvSpPr txBox="1"/>
          <p:nvPr/>
        </p:nvSpPr>
        <p:spPr>
          <a:xfrm>
            <a:off x="82266" y="3862575"/>
            <a:ext cx="4414319" cy="523220"/>
          </a:xfrm>
          <a:prstGeom prst="rect">
            <a:avLst/>
          </a:prstGeom>
          <a:noFill/>
        </p:spPr>
        <p:txBody>
          <a:bodyPr wrap="square" rtlCol="0">
            <a:spAutoFit/>
          </a:bodyPr>
          <a:lstStyle/>
          <a:p>
            <a:r>
              <a:rPr lang="en-US" sz="1400"/>
              <a:t>For latter approach we must identify creation/annihilation operators.  These are distinguished by their relationship:</a:t>
            </a:r>
          </a:p>
        </p:txBody>
      </p:sp>
      <p:sp>
        <p:nvSpPr>
          <p:cNvPr id="29" name="TextBox 28">
            <a:extLst>
              <a:ext uri="{FF2B5EF4-FFF2-40B4-BE49-F238E27FC236}">
                <a16:creationId xmlns:a16="http://schemas.microsoft.com/office/drawing/2014/main" id="{65E87564-6DED-43CC-AA27-A48006B96782}"/>
              </a:ext>
            </a:extLst>
          </p:cNvPr>
          <p:cNvSpPr txBox="1"/>
          <p:nvPr/>
        </p:nvSpPr>
        <p:spPr>
          <a:xfrm>
            <a:off x="82266" y="4956669"/>
            <a:ext cx="4149265" cy="523220"/>
          </a:xfrm>
          <a:prstGeom prst="rect">
            <a:avLst/>
          </a:prstGeom>
          <a:noFill/>
        </p:spPr>
        <p:txBody>
          <a:bodyPr wrap="square" rtlCol="0">
            <a:spAutoFit/>
          </a:bodyPr>
          <a:lstStyle/>
          <a:p>
            <a:r>
              <a:rPr lang="en-US" sz="1400"/>
              <a:t>One can propose a linear combination of x and p satisfy this equation, and come to the following:</a:t>
            </a:r>
            <a:endParaRPr lang="en-US" sz="1600"/>
          </a:p>
        </p:txBody>
      </p:sp>
      <p:graphicFrame>
        <p:nvGraphicFramePr>
          <p:cNvPr id="31" name="Object 30">
            <a:extLst>
              <a:ext uri="{FF2B5EF4-FFF2-40B4-BE49-F238E27FC236}">
                <a16:creationId xmlns:a16="http://schemas.microsoft.com/office/drawing/2014/main" id="{811CFE6C-E0E8-4E91-9092-BB87EC8538B6}"/>
              </a:ext>
            </a:extLst>
          </p:cNvPr>
          <p:cNvGraphicFramePr>
            <a:graphicFrameLocks noChangeAspect="1"/>
          </p:cNvGraphicFramePr>
          <p:nvPr>
            <p:extLst>
              <p:ext uri="{D42A27DB-BD31-4B8C-83A1-F6EECF244321}">
                <p14:modId xmlns:p14="http://schemas.microsoft.com/office/powerpoint/2010/main" val="2436426297"/>
              </p:ext>
            </p:extLst>
          </p:nvPr>
        </p:nvGraphicFramePr>
        <p:xfrm>
          <a:off x="1897897" y="5670056"/>
          <a:ext cx="1809865" cy="1039364"/>
        </p:xfrm>
        <a:graphic>
          <a:graphicData uri="http://schemas.openxmlformats.org/presentationml/2006/ole">
            <mc:AlternateContent xmlns:mc="http://schemas.openxmlformats.org/markup-compatibility/2006">
              <mc:Choice xmlns:v="urn:schemas-microsoft-com:vml" Requires="v">
                <p:oleObj name="Equation" r:id="rId8" imgW="1587500" imgH="914400" progId="Equation.DSMT4">
                  <p:embed/>
                </p:oleObj>
              </mc:Choice>
              <mc:Fallback>
                <p:oleObj name="Equation" r:id="rId8" imgW="1587500" imgH="9144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97897" y="5670056"/>
                        <a:ext cx="1809865" cy="1039364"/>
                      </a:xfrm>
                      <a:prstGeom prst="rect">
                        <a:avLst/>
                      </a:prstGeom>
                      <a:solidFill>
                        <a:schemeClr val="accent1">
                          <a:lumMod val="20000"/>
                          <a:lumOff val="80000"/>
                        </a:schemeClr>
                      </a:solidFill>
                    </p:spPr>
                  </p:pic>
                </p:oleObj>
              </mc:Fallback>
            </mc:AlternateContent>
          </a:graphicData>
        </a:graphic>
      </p:graphicFrame>
      <p:graphicFrame>
        <p:nvGraphicFramePr>
          <p:cNvPr id="33" name="Object 32">
            <a:extLst>
              <a:ext uri="{FF2B5EF4-FFF2-40B4-BE49-F238E27FC236}">
                <a16:creationId xmlns:a16="http://schemas.microsoft.com/office/drawing/2014/main" id="{E4FD5ABE-4D38-416F-934A-6C3C2F7199F1}"/>
              </a:ext>
            </a:extLst>
          </p:cNvPr>
          <p:cNvGraphicFramePr>
            <a:graphicFrameLocks noChangeAspect="1"/>
          </p:cNvGraphicFramePr>
          <p:nvPr>
            <p:extLst>
              <p:ext uri="{D42A27DB-BD31-4B8C-83A1-F6EECF244321}">
                <p14:modId xmlns:p14="http://schemas.microsoft.com/office/powerpoint/2010/main" val="1944428607"/>
              </p:ext>
            </p:extLst>
          </p:nvPr>
        </p:nvGraphicFramePr>
        <p:xfrm>
          <a:off x="170118" y="5771285"/>
          <a:ext cx="1426963" cy="523220"/>
        </p:xfrm>
        <a:graphic>
          <a:graphicData uri="http://schemas.openxmlformats.org/presentationml/2006/ole">
            <mc:AlternateContent xmlns:mc="http://schemas.openxmlformats.org/markup-compatibility/2006">
              <mc:Choice xmlns:v="urn:schemas-microsoft-com:vml" Requires="v">
                <p:oleObj name="Equation" r:id="rId10" imgW="1143000" imgH="419100" progId="Equation.DSMT4">
                  <p:embed/>
                </p:oleObj>
              </mc:Choice>
              <mc:Fallback>
                <p:oleObj name="Equation" r:id="rId10" imgW="1143000" imgH="4191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0118" y="5771285"/>
                        <a:ext cx="1426963" cy="523220"/>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E9E13908-58E1-4A14-BA11-3F5AE4948AA4}"/>
              </a:ext>
            </a:extLst>
          </p:cNvPr>
          <p:cNvGraphicFramePr>
            <a:graphicFrameLocks noChangeAspect="1"/>
          </p:cNvGraphicFramePr>
          <p:nvPr>
            <p:extLst>
              <p:ext uri="{D42A27DB-BD31-4B8C-83A1-F6EECF244321}">
                <p14:modId xmlns:p14="http://schemas.microsoft.com/office/powerpoint/2010/main" val="4141117100"/>
              </p:ext>
            </p:extLst>
          </p:nvPr>
        </p:nvGraphicFramePr>
        <p:xfrm>
          <a:off x="157068" y="6425039"/>
          <a:ext cx="924563" cy="354139"/>
        </p:xfrm>
        <a:graphic>
          <a:graphicData uri="http://schemas.openxmlformats.org/presentationml/2006/ole">
            <mc:AlternateContent xmlns:mc="http://schemas.openxmlformats.org/markup-compatibility/2006">
              <mc:Choice xmlns:v="urn:schemas-microsoft-com:vml" Requires="v">
                <p:oleObj name="Equation" r:id="rId12" imgW="622030" imgH="241195" progId="Equation.DSMT4">
                  <p:embed/>
                </p:oleObj>
              </mc:Choice>
              <mc:Fallback>
                <p:oleObj name="Equation" r:id="rId12" imgW="622030" imgH="241195"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7068" y="6425039"/>
                        <a:ext cx="924563" cy="354139"/>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E14CD29F-3A38-4BD5-A102-E2D8CD803683}"/>
              </a:ext>
            </a:extLst>
          </p:cNvPr>
          <p:cNvGraphicFramePr>
            <a:graphicFrameLocks noChangeAspect="1"/>
          </p:cNvGraphicFramePr>
          <p:nvPr>
            <p:extLst>
              <p:ext uri="{D42A27DB-BD31-4B8C-83A1-F6EECF244321}">
                <p14:modId xmlns:p14="http://schemas.microsoft.com/office/powerpoint/2010/main" val="1114615842"/>
              </p:ext>
            </p:extLst>
          </p:nvPr>
        </p:nvGraphicFramePr>
        <p:xfrm>
          <a:off x="4746815" y="4206602"/>
          <a:ext cx="2314575" cy="333375"/>
        </p:xfrm>
        <a:graphic>
          <a:graphicData uri="http://schemas.openxmlformats.org/presentationml/2006/ole">
            <mc:AlternateContent xmlns:mc="http://schemas.openxmlformats.org/markup-compatibility/2006">
              <mc:Choice xmlns:v="urn:schemas-microsoft-com:vml" Requires="v">
                <p:oleObj name="Equation" r:id="rId14" imgW="1854000" imgH="266400" progId="Equation.DSMT4">
                  <p:embed/>
                </p:oleObj>
              </mc:Choice>
              <mc:Fallback>
                <p:oleObj name="Equation" r:id="rId14" imgW="1854000" imgH="266400" progId="Equation.DSMT4">
                  <p:embed/>
                  <p:pic>
                    <p:nvPicPr>
                      <p:cNvPr id="0" name=""/>
                      <p:cNvPicPr/>
                      <p:nvPr/>
                    </p:nvPicPr>
                    <p:blipFill>
                      <a:blip r:embed="rId15"/>
                      <a:stretch>
                        <a:fillRect/>
                      </a:stretch>
                    </p:blipFill>
                    <p:spPr>
                      <a:xfrm>
                        <a:off x="4746815" y="4206602"/>
                        <a:ext cx="2314575" cy="333375"/>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42DF6BF9-F707-4864-B83E-728A7E8584EB}"/>
              </a:ext>
            </a:extLst>
          </p:cNvPr>
          <p:cNvSpPr txBox="1"/>
          <p:nvPr/>
        </p:nvSpPr>
        <p:spPr>
          <a:xfrm>
            <a:off x="4657189" y="3858815"/>
            <a:ext cx="4189702" cy="307777"/>
          </a:xfrm>
          <a:prstGeom prst="rect">
            <a:avLst/>
          </a:prstGeom>
          <a:noFill/>
        </p:spPr>
        <p:txBody>
          <a:bodyPr wrap="square" rtlCol="0">
            <a:spAutoFit/>
          </a:bodyPr>
          <a:lstStyle/>
          <a:p>
            <a:r>
              <a:rPr lang="en-US" sz="1400"/>
              <a:t>Also find a, a</a:t>
            </a:r>
            <a:r>
              <a:rPr lang="en-US" sz="1400" baseline="30000"/>
              <a:t>†</a:t>
            </a:r>
            <a:r>
              <a:rPr lang="en-US" sz="1400" baseline="-25000"/>
              <a:t> </a:t>
            </a:r>
            <a:r>
              <a:rPr lang="en-US" sz="1400"/>
              <a:t>lower/raise the energy of |</a:t>
            </a:r>
            <a:r>
              <a:rPr lang="el-GR" sz="1400"/>
              <a:t>ψ</a:t>
            </a:r>
            <a:r>
              <a:rPr lang="en-US" sz="1400" baseline="-25000"/>
              <a:t>n</a:t>
            </a:r>
            <a:r>
              <a:rPr lang="en-US" sz="1400"/>
              <a:t>&gt;.  </a:t>
            </a:r>
            <a:endParaRPr lang="en-US" sz="1600"/>
          </a:p>
        </p:txBody>
      </p:sp>
      <p:graphicFrame>
        <p:nvGraphicFramePr>
          <p:cNvPr id="41" name="Object 40">
            <a:extLst>
              <a:ext uri="{FF2B5EF4-FFF2-40B4-BE49-F238E27FC236}">
                <a16:creationId xmlns:a16="http://schemas.microsoft.com/office/drawing/2014/main" id="{FC77D834-F447-4BC4-B36F-7A73A5331415}"/>
              </a:ext>
            </a:extLst>
          </p:cNvPr>
          <p:cNvGraphicFramePr>
            <a:graphicFrameLocks noChangeAspect="1"/>
          </p:cNvGraphicFramePr>
          <p:nvPr>
            <p:extLst>
              <p:ext uri="{D42A27DB-BD31-4B8C-83A1-F6EECF244321}">
                <p14:modId xmlns:p14="http://schemas.microsoft.com/office/powerpoint/2010/main" val="4064147016"/>
              </p:ext>
            </p:extLst>
          </p:nvPr>
        </p:nvGraphicFramePr>
        <p:xfrm>
          <a:off x="4769616" y="5366303"/>
          <a:ext cx="2124075" cy="1412875"/>
        </p:xfrm>
        <a:graphic>
          <a:graphicData uri="http://schemas.openxmlformats.org/presentationml/2006/ole">
            <mc:AlternateContent xmlns:mc="http://schemas.openxmlformats.org/markup-compatibility/2006">
              <mc:Choice xmlns:v="urn:schemas-microsoft-com:vml" Requires="v">
                <p:oleObj name="Equation" r:id="rId16" imgW="1701720" imgH="1130040" progId="Equation.DSMT4">
                  <p:embed/>
                </p:oleObj>
              </mc:Choice>
              <mc:Fallback>
                <p:oleObj name="Equation" r:id="rId16" imgW="1701720" imgH="1130040" progId="Equation.DSMT4">
                  <p:embed/>
                  <p:pic>
                    <p:nvPicPr>
                      <p:cNvPr id="38" name="Object 37">
                        <a:extLst>
                          <a:ext uri="{FF2B5EF4-FFF2-40B4-BE49-F238E27FC236}">
                            <a16:creationId xmlns:a16="http://schemas.microsoft.com/office/drawing/2014/main" id="{E14CD29F-3A38-4BD5-A102-E2D8CD803683}"/>
                          </a:ext>
                        </a:extLst>
                      </p:cNvPr>
                      <p:cNvPicPr/>
                      <p:nvPr/>
                    </p:nvPicPr>
                    <p:blipFill>
                      <a:blip r:embed="rId17"/>
                      <a:stretch>
                        <a:fillRect/>
                      </a:stretch>
                    </p:blipFill>
                    <p:spPr>
                      <a:xfrm>
                        <a:off x="4769616" y="5366303"/>
                        <a:ext cx="2124075" cy="1412875"/>
                      </a:xfrm>
                      <a:prstGeom prst="rect">
                        <a:avLst/>
                      </a:prstGeom>
                    </p:spPr>
                  </p:pic>
                </p:oleObj>
              </mc:Fallback>
            </mc:AlternateContent>
          </a:graphicData>
        </a:graphic>
      </p:graphicFrame>
      <p:sp>
        <p:nvSpPr>
          <p:cNvPr id="42" name="TextBox 41">
            <a:extLst>
              <a:ext uri="{FF2B5EF4-FFF2-40B4-BE49-F238E27FC236}">
                <a16:creationId xmlns:a16="http://schemas.microsoft.com/office/drawing/2014/main" id="{C72AC2A1-3BE7-412D-A6BF-6BDAC8DBF602}"/>
              </a:ext>
            </a:extLst>
          </p:cNvPr>
          <p:cNvSpPr txBox="1"/>
          <p:nvPr/>
        </p:nvSpPr>
        <p:spPr>
          <a:xfrm>
            <a:off x="4657189" y="4548595"/>
            <a:ext cx="4189701" cy="738664"/>
          </a:xfrm>
          <a:prstGeom prst="rect">
            <a:avLst/>
          </a:prstGeom>
          <a:noFill/>
        </p:spPr>
        <p:txBody>
          <a:bodyPr wrap="square" rtlCol="0">
            <a:spAutoFit/>
          </a:bodyPr>
          <a:lstStyle/>
          <a:p>
            <a:r>
              <a:rPr lang="en-US" sz="1400"/>
              <a:t>Since </a:t>
            </a:r>
            <a:r>
              <a:rPr lang="en-US" sz="1400" i="1"/>
              <a:t>a</a:t>
            </a:r>
            <a:r>
              <a:rPr lang="en-US" sz="1400"/>
              <a:t> lowers states, it must annihilate </a:t>
            </a:r>
            <a:r>
              <a:rPr lang="el-GR" sz="1400"/>
              <a:t>ψ</a:t>
            </a:r>
            <a:r>
              <a:rPr lang="en-US" sz="1400" baseline="-25000"/>
              <a:t>0</a:t>
            </a:r>
            <a:r>
              <a:rPr lang="en-US" sz="1400"/>
              <a:t>, since </a:t>
            </a:r>
            <a:r>
              <a:rPr lang="el-GR" sz="1400"/>
              <a:t>ψ</a:t>
            </a:r>
            <a:r>
              <a:rPr lang="en-US" sz="1400"/>
              <a:t> = 0 is only solution consistent with energy lower than E</a:t>
            </a:r>
            <a:r>
              <a:rPr lang="en-US" sz="1400" baseline="-25000"/>
              <a:t>0</a:t>
            </a:r>
            <a:r>
              <a:rPr lang="en-US" sz="1400"/>
              <a:t>.  So </a:t>
            </a:r>
            <a:r>
              <a:rPr lang="el-GR" sz="1400"/>
              <a:t>ψ</a:t>
            </a:r>
            <a:r>
              <a:rPr lang="en-US" sz="1400" baseline="-25000"/>
              <a:t>0 </a:t>
            </a:r>
            <a:r>
              <a:rPr lang="en-US" sz="1400"/>
              <a:t>is given by a|</a:t>
            </a:r>
            <a:r>
              <a:rPr lang="el-GR" sz="1400"/>
              <a:t>ψ</a:t>
            </a:r>
            <a:r>
              <a:rPr lang="en-US" sz="1400" baseline="-25000"/>
              <a:t>0</a:t>
            </a:r>
            <a:r>
              <a:rPr lang="en-US" sz="1400"/>
              <a:t>&gt; = 0.  And its energy by:</a:t>
            </a:r>
          </a:p>
        </p:txBody>
      </p:sp>
      <p:sp>
        <p:nvSpPr>
          <p:cNvPr id="39" name="TextBox 38">
            <a:extLst>
              <a:ext uri="{FF2B5EF4-FFF2-40B4-BE49-F238E27FC236}">
                <a16:creationId xmlns:a16="http://schemas.microsoft.com/office/drawing/2014/main" id="{5AF5DE13-0170-4B4A-B116-40B8DDDD0509}"/>
              </a:ext>
            </a:extLst>
          </p:cNvPr>
          <p:cNvSpPr txBox="1"/>
          <p:nvPr/>
        </p:nvSpPr>
        <p:spPr>
          <a:xfrm>
            <a:off x="8908146" y="4757369"/>
            <a:ext cx="2996775" cy="738664"/>
          </a:xfrm>
          <a:prstGeom prst="rect">
            <a:avLst/>
          </a:prstGeom>
          <a:noFill/>
        </p:spPr>
        <p:txBody>
          <a:bodyPr wrap="square" rtlCol="0">
            <a:spAutoFit/>
          </a:bodyPr>
          <a:lstStyle/>
          <a:p>
            <a:r>
              <a:rPr lang="en-US" sz="1400"/>
              <a:t>Can find recursive equation for normalization, and altogether, for the normalized eigenfunctions:</a:t>
            </a:r>
            <a:endParaRPr lang="en-US" sz="2400"/>
          </a:p>
        </p:txBody>
      </p:sp>
      <p:graphicFrame>
        <p:nvGraphicFramePr>
          <p:cNvPr id="44" name="Object 43">
            <a:extLst>
              <a:ext uri="{FF2B5EF4-FFF2-40B4-BE49-F238E27FC236}">
                <a16:creationId xmlns:a16="http://schemas.microsoft.com/office/drawing/2014/main" id="{C6C2EA3C-B840-4EFD-8DDC-017044155288}"/>
              </a:ext>
            </a:extLst>
          </p:cNvPr>
          <p:cNvGraphicFramePr>
            <a:graphicFrameLocks noChangeAspect="1"/>
          </p:cNvGraphicFramePr>
          <p:nvPr>
            <p:extLst>
              <p:ext uri="{D42A27DB-BD31-4B8C-83A1-F6EECF244321}">
                <p14:modId xmlns:p14="http://schemas.microsoft.com/office/powerpoint/2010/main" val="3755246778"/>
              </p:ext>
            </p:extLst>
          </p:nvPr>
        </p:nvGraphicFramePr>
        <p:xfrm>
          <a:off x="9032083" y="5489332"/>
          <a:ext cx="1751012" cy="1273175"/>
        </p:xfrm>
        <a:graphic>
          <a:graphicData uri="http://schemas.openxmlformats.org/presentationml/2006/ole">
            <mc:AlternateContent xmlns:mc="http://schemas.openxmlformats.org/markup-compatibility/2006">
              <mc:Choice xmlns:v="urn:schemas-microsoft-com:vml" Requires="v">
                <p:oleObj name="Equation" r:id="rId18" imgW="1358640" imgH="990360" progId="Equation.DSMT4">
                  <p:embed/>
                </p:oleObj>
              </mc:Choice>
              <mc:Fallback>
                <p:oleObj name="Equation" r:id="rId18" imgW="1358640" imgH="990360" progId="Equation.DSMT4">
                  <p:embed/>
                  <p:pic>
                    <p:nvPicPr>
                      <p:cNvPr id="0" name="Object 59"/>
                      <p:cNvPicPr>
                        <a:picLocks noChangeAspect="1" noChangeArrowheads="1"/>
                      </p:cNvPicPr>
                      <p:nvPr/>
                    </p:nvPicPr>
                    <p:blipFill>
                      <a:blip r:embed="rId19"/>
                      <a:srcRect/>
                      <a:stretch>
                        <a:fillRect/>
                      </a:stretch>
                    </p:blipFill>
                    <p:spPr bwMode="auto">
                      <a:xfrm>
                        <a:off x="9032083" y="5489332"/>
                        <a:ext cx="1751012" cy="1273175"/>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4192FFF6-AB94-2513-1F39-47764DB721A0}"/>
              </a:ext>
            </a:extLst>
          </p:cNvPr>
          <p:cNvPicPr>
            <a:picLocks noChangeAspect="1"/>
          </p:cNvPicPr>
          <p:nvPr/>
        </p:nvPicPr>
        <p:blipFill>
          <a:blip r:embed="rId20"/>
          <a:stretch>
            <a:fillRect/>
          </a:stretch>
        </p:blipFill>
        <p:spPr>
          <a:xfrm>
            <a:off x="8504736" y="204126"/>
            <a:ext cx="3383691" cy="4463356"/>
          </a:xfrm>
          <a:prstGeom prst="rect">
            <a:avLst/>
          </a:prstGeom>
        </p:spPr>
      </p:pic>
    </p:spTree>
    <p:extLst>
      <p:ext uri="{BB962C8B-B14F-4D97-AF65-F5344CB8AC3E}">
        <p14:creationId xmlns:p14="http://schemas.microsoft.com/office/powerpoint/2010/main" val="493521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850701" y="102242"/>
            <a:ext cx="4962946" cy="584775"/>
          </a:xfrm>
          <a:prstGeom prst="rect">
            <a:avLst/>
          </a:prstGeom>
          <a:noFill/>
        </p:spPr>
        <p:txBody>
          <a:bodyPr wrap="square" rtlCol="0">
            <a:spAutoFit/>
          </a:bodyPr>
          <a:lstStyle/>
          <a:p>
            <a:r>
              <a:rPr lang="en-US" sz="3200" b="1" u="sng"/>
              <a:t>H Double Delta (Bound)</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nvGraphicFramePr>
        <p:xfrm>
          <a:off x="281874" y="1552033"/>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81874" y="1552033"/>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250883" y="1035218"/>
            <a:ext cx="2939757" cy="369332"/>
          </a:xfrm>
          <a:prstGeom prst="rect">
            <a:avLst/>
          </a:prstGeom>
          <a:noFill/>
        </p:spPr>
        <p:txBody>
          <a:bodyPr wrap="square" rtlCol="0">
            <a:spAutoFit/>
          </a:bodyPr>
          <a:lstStyle/>
          <a:p>
            <a:r>
              <a:rPr lang="en-US"/>
              <a:t>So for this guy we have:</a:t>
            </a:r>
          </a:p>
        </p:txBody>
      </p:sp>
      <p:graphicFrame>
        <p:nvGraphicFramePr>
          <p:cNvPr id="25" name="Object 24">
            <a:extLst>
              <a:ext uri="{FF2B5EF4-FFF2-40B4-BE49-F238E27FC236}">
                <a16:creationId xmlns:a16="http://schemas.microsoft.com/office/drawing/2014/main" id="{020AAA58-F91B-4204-BFF7-999F87E1D6D1}"/>
              </a:ext>
            </a:extLst>
          </p:cNvPr>
          <p:cNvGraphicFramePr>
            <a:graphicFrameLocks noChangeAspect="1"/>
          </p:cNvGraphicFramePr>
          <p:nvPr/>
        </p:nvGraphicFramePr>
        <p:xfrm>
          <a:off x="281874" y="2769034"/>
          <a:ext cx="5456238" cy="1103313"/>
        </p:xfrm>
        <a:graphic>
          <a:graphicData uri="http://schemas.openxmlformats.org/presentationml/2006/ole">
            <mc:AlternateContent xmlns:mc="http://schemas.openxmlformats.org/markup-compatibility/2006">
              <mc:Choice xmlns:v="urn:schemas-microsoft-com:vml" Requires="v">
                <p:oleObj name="Equation" r:id="rId4" imgW="5460840" imgH="1104840" progId="Equation.DSMT4">
                  <p:embed/>
                </p:oleObj>
              </mc:Choice>
              <mc:Fallback>
                <p:oleObj name="Equation" r:id="rId4" imgW="5460840" imgH="1104840" progId="Equation.DSMT4">
                  <p:embed/>
                  <p:pic>
                    <p:nvPicPr>
                      <p:cNvPr id="25" name="Object 24">
                        <a:extLst>
                          <a:ext uri="{FF2B5EF4-FFF2-40B4-BE49-F238E27FC236}">
                            <a16:creationId xmlns:a16="http://schemas.microsoft.com/office/drawing/2014/main" id="{020AAA58-F91B-4204-BFF7-999F87E1D6D1}"/>
                          </a:ext>
                        </a:extLst>
                      </p:cNvPr>
                      <p:cNvPicPr>
                        <a:picLocks noChangeAspect="1" noChangeArrowheads="1"/>
                      </p:cNvPicPr>
                      <p:nvPr/>
                    </p:nvPicPr>
                    <p:blipFill>
                      <a:blip r:embed="rId5"/>
                      <a:srcRect/>
                      <a:stretch>
                        <a:fillRect/>
                      </a:stretch>
                    </p:blipFill>
                    <p:spPr bwMode="auto">
                      <a:xfrm>
                        <a:off x="281874" y="2769034"/>
                        <a:ext cx="5456238" cy="1103313"/>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0464030F-D8CD-45F1-A83A-92FEB05D6FA8}"/>
              </a:ext>
            </a:extLst>
          </p:cNvPr>
          <p:cNvGraphicFramePr>
            <a:graphicFrameLocks noChangeAspect="1"/>
          </p:cNvGraphicFramePr>
          <p:nvPr/>
        </p:nvGraphicFramePr>
        <p:xfrm>
          <a:off x="1118747" y="4074087"/>
          <a:ext cx="2473325" cy="431800"/>
        </p:xfrm>
        <a:graphic>
          <a:graphicData uri="http://schemas.openxmlformats.org/presentationml/2006/ole">
            <mc:AlternateContent xmlns:mc="http://schemas.openxmlformats.org/markup-compatibility/2006">
              <mc:Choice xmlns:v="urn:schemas-microsoft-com:vml" Requires="v">
                <p:oleObj name="Equation" r:id="rId6" imgW="2476440" imgH="431640" progId="Equation.DSMT4">
                  <p:embed/>
                </p:oleObj>
              </mc:Choice>
              <mc:Fallback>
                <p:oleObj name="Equation" r:id="rId6" imgW="2476440" imgH="431640" progId="Equation.DSMT4">
                  <p:embed/>
                  <p:pic>
                    <p:nvPicPr>
                      <p:cNvPr id="27" name="Object 26">
                        <a:extLst>
                          <a:ext uri="{FF2B5EF4-FFF2-40B4-BE49-F238E27FC236}">
                            <a16:creationId xmlns:a16="http://schemas.microsoft.com/office/drawing/2014/main" id="{0464030F-D8CD-45F1-A83A-92FEB05D6FA8}"/>
                          </a:ext>
                        </a:extLst>
                      </p:cNvPr>
                      <p:cNvPicPr>
                        <a:picLocks noChangeAspect="1" noChangeArrowheads="1"/>
                      </p:cNvPicPr>
                      <p:nvPr/>
                    </p:nvPicPr>
                    <p:blipFill>
                      <a:blip r:embed="rId7"/>
                      <a:srcRect/>
                      <a:stretch>
                        <a:fillRect/>
                      </a:stretch>
                    </p:blipFill>
                    <p:spPr bwMode="auto">
                      <a:xfrm>
                        <a:off x="1118747" y="4074087"/>
                        <a:ext cx="2473325" cy="431800"/>
                      </a:xfrm>
                      <a:prstGeom prst="rect">
                        <a:avLst/>
                      </a:prstGeom>
                      <a:noFill/>
                    </p:spPr>
                  </p:pic>
                </p:oleObj>
              </mc:Fallback>
            </mc:AlternateContent>
          </a:graphicData>
        </a:graphic>
      </p:graphicFrame>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260F35D-3687-4051-A71A-9DF9396E9318}"/>
              </a:ext>
            </a:extLst>
          </p:cNvPr>
          <p:cNvGraphicFramePr>
            <a:graphicFrameLocks noChangeAspect="1"/>
          </p:cNvGraphicFramePr>
          <p:nvPr/>
        </p:nvGraphicFramePr>
        <p:xfrm>
          <a:off x="1125065" y="6132397"/>
          <a:ext cx="2357437" cy="431800"/>
        </p:xfrm>
        <a:graphic>
          <a:graphicData uri="http://schemas.openxmlformats.org/presentationml/2006/ole">
            <mc:AlternateContent xmlns:mc="http://schemas.openxmlformats.org/markup-compatibility/2006">
              <mc:Choice xmlns:v="urn:schemas-microsoft-com:vml" Requires="v">
                <p:oleObj name="Equation" r:id="rId8" imgW="2361960" imgH="431640" progId="Equation.DSMT4">
                  <p:embed/>
                </p:oleObj>
              </mc:Choice>
              <mc:Fallback>
                <p:oleObj name="Equation" r:id="rId8" imgW="2361960" imgH="431640" progId="Equation.DSMT4">
                  <p:embed/>
                  <p:pic>
                    <p:nvPicPr>
                      <p:cNvPr id="18" name="Object 17">
                        <a:extLst>
                          <a:ext uri="{FF2B5EF4-FFF2-40B4-BE49-F238E27FC236}">
                            <a16:creationId xmlns:a16="http://schemas.microsoft.com/office/drawing/2014/main" id="{A260F35D-3687-4051-A71A-9DF9396E9318}"/>
                          </a:ext>
                        </a:extLst>
                      </p:cNvPr>
                      <p:cNvPicPr>
                        <a:picLocks noChangeAspect="1" noChangeArrowheads="1"/>
                      </p:cNvPicPr>
                      <p:nvPr/>
                    </p:nvPicPr>
                    <p:blipFill>
                      <a:blip r:embed="rId9"/>
                      <a:srcRect/>
                      <a:stretch>
                        <a:fillRect/>
                      </a:stretch>
                    </p:blipFill>
                    <p:spPr bwMode="auto">
                      <a:xfrm>
                        <a:off x="1125065" y="6132397"/>
                        <a:ext cx="2357437" cy="4318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283D0370-1AFF-479A-8192-8CCFD80449EB}"/>
              </a:ext>
            </a:extLst>
          </p:cNvPr>
          <p:cNvGraphicFramePr>
            <a:graphicFrameLocks noChangeAspect="1"/>
          </p:cNvGraphicFramePr>
          <p:nvPr/>
        </p:nvGraphicFramePr>
        <p:xfrm>
          <a:off x="281874" y="4765104"/>
          <a:ext cx="5443538" cy="1108075"/>
        </p:xfrm>
        <a:graphic>
          <a:graphicData uri="http://schemas.openxmlformats.org/presentationml/2006/ole">
            <mc:AlternateContent xmlns:mc="http://schemas.openxmlformats.org/markup-compatibility/2006">
              <mc:Choice xmlns:v="urn:schemas-microsoft-com:vml" Requires="v">
                <p:oleObj name="Equation" r:id="rId10" imgW="5448240" imgH="1104840" progId="Equation.DSMT4">
                  <p:embed/>
                </p:oleObj>
              </mc:Choice>
              <mc:Fallback>
                <p:oleObj name="Equation" r:id="rId10" imgW="5448240" imgH="1104840" progId="Equation.DSMT4">
                  <p:embed/>
                  <p:pic>
                    <p:nvPicPr>
                      <p:cNvPr id="22" name="Object 21">
                        <a:extLst>
                          <a:ext uri="{FF2B5EF4-FFF2-40B4-BE49-F238E27FC236}">
                            <a16:creationId xmlns:a16="http://schemas.microsoft.com/office/drawing/2014/main" id="{283D0370-1AFF-479A-8192-8CCFD80449EB}"/>
                          </a:ext>
                        </a:extLst>
                      </p:cNvPr>
                      <p:cNvPicPr>
                        <a:picLocks noChangeAspect="1" noChangeArrowheads="1"/>
                      </p:cNvPicPr>
                      <p:nvPr/>
                    </p:nvPicPr>
                    <p:blipFill>
                      <a:blip r:embed="rId11"/>
                      <a:srcRect/>
                      <a:stretch>
                        <a:fillRect/>
                      </a:stretch>
                    </p:blipFill>
                    <p:spPr bwMode="auto">
                      <a:xfrm>
                        <a:off x="281874" y="4765104"/>
                        <a:ext cx="5443538" cy="110807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802FABBA-8E22-45BE-A87F-336DF4945A5D}"/>
              </a:ext>
            </a:extLst>
          </p:cNvPr>
          <p:cNvSpPr txBox="1"/>
          <p:nvPr/>
        </p:nvSpPr>
        <p:spPr>
          <a:xfrm>
            <a:off x="250883" y="2362182"/>
            <a:ext cx="6904061" cy="369332"/>
          </a:xfrm>
          <a:prstGeom prst="rect">
            <a:avLst/>
          </a:prstGeom>
          <a:noFill/>
        </p:spPr>
        <p:txBody>
          <a:bodyPr wrap="square" rtlCol="0">
            <a:spAutoFit/>
          </a:bodyPr>
          <a:lstStyle/>
          <a:p>
            <a:r>
              <a:rPr lang="en-US"/>
              <a:t>As usual we can separate it into positive and negative parity states:</a:t>
            </a:r>
          </a:p>
        </p:txBody>
      </p:sp>
      <p:sp>
        <p:nvSpPr>
          <p:cNvPr id="4" name="Freeform: Shape 3">
            <a:extLst>
              <a:ext uri="{FF2B5EF4-FFF2-40B4-BE49-F238E27FC236}">
                <a16:creationId xmlns:a16="http://schemas.microsoft.com/office/drawing/2014/main" id="{D59AFF1A-4D3B-4443-AF23-E27482D3979F}"/>
              </a:ext>
            </a:extLst>
          </p:cNvPr>
          <p:cNvSpPr/>
          <p:nvPr/>
        </p:nvSpPr>
        <p:spPr>
          <a:xfrm>
            <a:off x="4430598" y="3657600"/>
            <a:ext cx="717023" cy="1451728"/>
          </a:xfrm>
          <a:custGeom>
            <a:avLst/>
            <a:gdLst>
              <a:gd name="connsiteX0" fmla="*/ 0 w 717023"/>
              <a:gd name="connsiteY0" fmla="*/ 0 h 1451728"/>
              <a:gd name="connsiteX1" fmla="*/ 18854 w 717023"/>
              <a:gd name="connsiteY1" fmla="*/ 65988 h 1451728"/>
              <a:gd name="connsiteX2" fmla="*/ 37707 w 717023"/>
              <a:gd name="connsiteY2" fmla="*/ 94268 h 1451728"/>
              <a:gd name="connsiteX3" fmla="*/ 56561 w 717023"/>
              <a:gd name="connsiteY3" fmla="*/ 131975 h 1451728"/>
              <a:gd name="connsiteX4" fmla="*/ 84841 w 717023"/>
              <a:gd name="connsiteY4" fmla="*/ 160256 h 1451728"/>
              <a:gd name="connsiteX5" fmla="*/ 150829 w 717023"/>
              <a:gd name="connsiteY5" fmla="*/ 226243 h 1451728"/>
              <a:gd name="connsiteX6" fmla="*/ 216816 w 717023"/>
              <a:gd name="connsiteY6" fmla="*/ 311085 h 1451728"/>
              <a:gd name="connsiteX7" fmla="*/ 245097 w 717023"/>
              <a:gd name="connsiteY7" fmla="*/ 348792 h 1451728"/>
              <a:gd name="connsiteX8" fmla="*/ 282804 w 717023"/>
              <a:gd name="connsiteY8" fmla="*/ 386499 h 1451728"/>
              <a:gd name="connsiteX9" fmla="*/ 339365 w 717023"/>
              <a:gd name="connsiteY9" fmla="*/ 461913 h 1451728"/>
              <a:gd name="connsiteX10" fmla="*/ 377072 w 717023"/>
              <a:gd name="connsiteY10" fmla="*/ 490194 h 1451728"/>
              <a:gd name="connsiteX11" fmla="*/ 395926 w 717023"/>
              <a:gd name="connsiteY11" fmla="*/ 518474 h 1451728"/>
              <a:gd name="connsiteX12" fmla="*/ 471340 w 717023"/>
              <a:gd name="connsiteY12" fmla="*/ 575035 h 1451728"/>
              <a:gd name="connsiteX13" fmla="*/ 499621 w 717023"/>
              <a:gd name="connsiteY13" fmla="*/ 612742 h 1451728"/>
              <a:gd name="connsiteX14" fmla="*/ 546755 w 717023"/>
              <a:gd name="connsiteY14" fmla="*/ 641023 h 1451728"/>
              <a:gd name="connsiteX15" fmla="*/ 612742 w 717023"/>
              <a:gd name="connsiteY15" fmla="*/ 688157 h 1451728"/>
              <a:gd name="connsiteX16" fmla="*/ 631596 w 717023"/>
              <a:gd name="connsiteY16" fmla="*/ 716437 h 1451728"/>
              <a:gd name="connsiteX17" fmla="*/ 659876 w 717023"/>
              <a:gd name="connsiteY17" fmla="*/ 735291 h 1451728"/>
              <a:gd name="connsiteX18" fmla="*/ 697583 w 717023"/>
              <a:gd name="connsiteY18" fmla="*/ 763571 h 1451728"/>
              <a:gd name="connsiteX19" fmla="*/ 716437 w 717023"/>
              <a:gd name="connsiteY19" fmla="*/ 791852 h 1451728"/>
              <a:gd name="connsiteX20" fmla="*/ 659876 w 717023"/>
              <a:gd name="connsiteY20" fmla="*/ 838986 h 1451728"/>
              <a:gd name="connsiteX21" fmla="*/ 622169 w 717023"/>
              <a:gd name="connsiteY21" fmla="*/ 876693 h 1451728"/>
              <a:gd name="connsiteX22" fmla="*/ 556181 w 717023"/>
              <a:gd name="connsiteY22" fmla="*/ 923827 h 1451728"/>
              <a:gd name="connsiteX23" fmla="*/ 490194 w 717023"/>
              <a:gd name="connsiteY23" fmla="*/ 989814 h 1451728"/>
              <a:gd name="connsiteX24" fmla="*/ 443060 w 717023"/>
              <a:gd name="connsiteY24" fmla="*/ 1055802 h 1451728"/>
              <a:gd name="connsiteX25" fmla="*/ 405353 w 717023"/>
              <a:gd name="connsiteY25" fmla="*/ 1093509 h 1451728"/>
              <a:gd name="connsiteX26" fmla="*/ 367645 w 717023"/>
              <a:gd name="connsiteY26" fmla="*/ 1159497 h 1451728"/>
              <a:gd name="connsiteX27" fmla="*/ 339365 w 717023"/>
              <a:gd name="connsiteY27" fmla="*/ 1187777 h 1451728"/>
              <a:gd name="connsiteX28" fmla="*/ 311084 w 717023"/>
              <a:gd name="connsiteY28" fmla="*/ 1225485 h 1451728"/>
              <a:gd name="connsiteX29" fmla="*/ 273377 w 717023"/>
              <a:gd name="connsiteY29" fmla="*/ 1263192 h 1451728"/>
              <a:gd name="connsiteX30" fmla="*/ 254524 w 717023"/>
              <a:gd name="connsiteY30" fmla="*/ 1291472 h 1451728"/>
              <a:gd name="connsiteX31" fmla="*/ 216816 w 717023"/>
              <a:gd name="connsiteY31" fmla="*/ 1329179 h 1451728"/>
              <a:gd name="connsiteX32" fmla="*/ 188536 w 717023"/>
              <a:gd name="connsiteY32" fmla="*/ 1385740 h 1451728"/>
              <a:gd name="connsiteX33" fmla="*/ 169682 w 717023"/>
              <a:gd name="connsiteY33" fmla="*/ 1414021 h 1451728"/>
              <a:gd name="connsiteX34" fmla="*/ 141402 w 717023"/>
              <a:gd name="connsiteY34" fmla="*/ 1442301 h 1451728"/>
              <a:gd name="connsiteX35" fmla="*/ 131975 w 717023"/>
              <a:gd name="connsiteY35" fmla="*/ 1451728 h 145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17023" h="1451728">
                <a:moveTo>
                  <a:pt x="0" y="0"/>
                </a:moveTo>
                <a:cubicBezTo>
                  <a:pt x="6285" y="21996"/>
                  <a:pt x="10358" y="44748"/>
                  <a:pt x="18854" y="65988"/>
                </a:cubicBezTo>
                <a:cubicBezTo>
                  <a:pt x="23062" y="76507"/>
                  <a:pt x="32086" y="84431"/>
                  <a:pt x="37707" y="94268"/>
                </a:cubicBezTo>
                <a:cubicBezTo>
                  <a:pt x="44679" y="106469"/>
                  <a:pt x="48393" y="120540"/>
                  <a:pt x="56561" y="131975"/>
                </a:cubicBezTo>
                <a:cubicBezTo>
                  <a:pt x="64310" y="142823"/>
                  <a:pt x="76062" y="150223"/>
                  <a:pt x="84841" y="160256"/>
                </a:cubicBezTo>
                <a:cubicBezTo>
                  <a:pt x="139700" y="222953"/>
                  <a:pt x="100134" y="192448"/>
                  <a:pt x="150829" y="226243"/>
                </a:cubicBezTo>
                <a:cubicBezTo>
                  <a:pt x="233572" y="350359"/>
                  <a:pt x="150368" y="233562"/>
                  <a:pt x="216816" y="311085"/>
                </a:cubicBezTo>
                <a:cubicBezTo>
                  <a:pt x="227041" y="323014"/>
                  <a:pt x="234751" y="336968"/>
                  <a:pt x="245097" y="348792"/>
                </a:cubicBezTo>
                <a:cubicBezTo>
                  <a:pt x="256802" y="362169"/>
                  <a:pt x="271425" y="372844"/>
                  <a:pt x="282804" y="386499"/>
                </a:cubicBezTo>
                <a:cubicBezTo>
                  <a:pt x="302920" y="410638"/>
                  <a:pt x="314227" y="443059"/>
                  <a:pt x="339365" y="461913"/>
                </a:cubicBezTo>
                <a:cubicBezTo>
                  <a:pt x="351934" y="471340"/>
                  <a:pt x="365962" y="479084"/>
                  <a:pt x="377072" y="490194"/>
                </a:cubicBezTo>
                <a:cubicBezTo>
                  <a:pt x="385083" y="498205"/>
                  <a:pt x="388553" y="509872"/>
                  <a:pt x="395926" y="518474"/>
                </a:cubicBezTo>
                <a:cubicBezTo>
                  <a:pt x="431659" y="560162"/>
                  <a:pt x="427150" y="552940"/>
                  <a:pt x="471340" y="575035"/>
                </a:cubicBezTo>
                <a:cubicBezTo>
                  <a:pt x="480767" y="587604"/>
                  <a:pt x="487797" y="602396"/>
                  <a:pt x="499621" y="612742"/>
                </a:cubicBezTo>
                <a:cubicBezTo>
                  <a:pt x="513410" y="624807"/>
                  <a:pt x="531218" y="631312"/>
                  <a:pt x="546755" y="641023"/>
                </a:cubicBezTo>
                <a:cubicBezTo>
                  <a:pt x="561032" y="649946"/>
                  <a:pt x="603519" y="678934"/>
                  <a:pt x="612742" y="688157"/>
                </a:cubicBezTo>
                <a:cubicBezTo>
                  <a:pt x="620753" y="696168"/>
                  <a:pt x="623585" y="708426"/>
                  <a:pt x="631596" y="716437"/>
                </a:cubicBezTo>
                <a:cubicBezTo>
                  <a:pt x="639607" y="724448"/>
                  <a:pt x="650657" y="728706"/>
                  <a:pt x="659876" y="735291"/>
                </a:cubicBezTo>
                <a:cubicBezTo>
                  <a:pt x="672661" y="744423"/>
                  <a:pt x="685014" y="754144"/>
                  <a:pt x="697583" y="763571"/>
                </a:cubicBezTo>
                <a:cubicBezTo>
                  <a:pt x="703868" y="772998"/>
                  <a:pt x="714574" y="780676"/>
                  <a:pt x="716437" y="791852"/>
                </a:cubicBezTo>
                <a:cubicBezTo>
                  <a:pt x="722441" y="827872"/>
                  <a:pt x="680845" y="830598"/>
                  <a:pt x="659876" y="838986"/>
                </a:cubicBezTo>
                <a:cubicBezTo>
                  <a:pt x="647307" y="851555"/>
                  <a:pt x="635665" y="865125"/>
                  <a:pt x="622169" y="876693"/>
                </a:cubicBezTo>
                <a:cubicBezTo>
                  <a:pt x="532470" y="953578"/>
                  <a:pt x="669999" y="820356"/>
                  <a:pt x="556181" y="923827"/>
                </a:cubicBezTo>
                <a:cubicBezTo>
                  <a:pt x="533164" y="944752"/>
                  <a:pt x="507449" y="963932"/>
                  <a:pt x="490194" y="989814"/>
                </a:cubicBezTo>
                <a:cubicBezTo>
                  <a:pt x="476117" y="1010930"/>
                  <a:pt x="459429" y="1037095"/>
                  <a:pt x="443060" y="1055802"/>
                </a:cubicBezTo>
                <a:cubicBezTo>
                  <a:pt x="431355" y="1069179"/>
                  <a:pt x="416018" y="1079289"/>
                  <a:pt x="405353" y="1093509"/>
                </a:cubicBezTo>
                <a:cubicBezTo>
                  <a:pt x="336198" y="1185715"/>
                  <a:pt x="430764" y="1083754"/>
                  <a:pt x="367645" y="1159497"/>
                </a:cubicBezTo>
                <a:cubicBezTo>
                  <a:pt x="359111" y="1169738"/>
                  <a:pt x="348041" y="1177655"/>
                  <a:pt x="339365" y="1187777"/>
                </a:cubicBezTo>
                <a:cubicBezTo>
                  <a:pt x="329140" y="1199706"/>
                  <a:pt x="321430" y="1213661"/>
                  <a:pt x="311084" y="1225485"/>
                </a:cubicBezTo>
                <a:cubicBezTo>
                  <a:pt x="299379" y="1238862"/>
                  <a:pt x="284945" y="1249696"/>
                  <a:pt x="273377" y="1263192"/>
                </a:cubicBezTo>
                <a:cubicBezTo>
                  <a:pt x="266004" y="1271794"/>
                  <a:pt x="261897" y="1282870"/>
                  <a:pt x="254524" y="1291472"/>
                </a:cubicBezTo>
                <a:cubicBezTo>
                  <a:pt x="242956" y="1304968"/>
                  <a:pt x="228384" y="1315683"/>
                  <a:pt x="216816" y="1329179"/>
                </a:cubicBezTo>
                <a:cubicBezTo>
                  <a:pt x="184400" y="1366998"/>
                  <a:pt x="208607" y="1345598"/>
                  <a:pt x="188536" y="1385740"/>
                </a:cubicBezTo>
                <a:cubicBezTo>
                  <a:pt x="183469" y="1395874"/>
                  <a:pt x="176935" y="1405317"/>
                  <a:pt x="169682" y="1414021"/>
                </a:cubicBezTo>
                <a:cubicBezTo>
                  <a:pt x="161148" y="1424262"/>
                  <a:pt x="150829" y="1432874"/>
                  <a:pt x="141402" y="1442301"/>
                </a:cubicBezTo>
                <a:lnTo>
                  <a:pt x="131975" y="1451728"/>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364FEA0-E0D0-4E85-9231-8476E6D0A107}"/>
              </a:ext>
            </a:extLst>
          </p:cNvPr>
          <p:cNvSpPr txBox="1"/>
          <p:nvPr/>
        </p:nvSpPr>
        <p:spPr>
          <a:xfrm>
            <a:off x="5310433" y="4126487"/>
            <a:ext cx="1875934" cy="615553"/>
          </a:xfrm>
          <a:prstGeom prst="rect">
            <a:avLst/>
          </a:prstGeom>
          <a:noFill/>
        </p:spPr>
        <p:txBody>
          <a:bodyPr wrap="square" rtlCol="0">
            <a:spAutoFit/>
          </a:bodyPr>
          <a:lstStyle/>
          <a:p>
            <a:r>
              <a:rPr lang="en-US" sz="1600"/>
              <a:t>when wells are ‘well’  separated</a:t>
            </a:r>
            <a:r>
              <a:rPr lang="en-US"/>
              <a:t> </a:t>
            </a:r>
          </a:p>
        </p:txBody>
      </p:sp>
      <p:graphicFrame>
        <p:nvGraphicFramePr>
          <p:cNvPr id="13" name="Object 12">
            <a:extLst>
              <a:ext uri="{FF2B5EF4-FFF2-40B4-BE49-F238E27FC236}">
                <a16:creationId xmlns:a16="http://schemas.microsoft.com/office/drawing/2014/main" id="{33097A9A-A9FB-45FD-AB10-DC19D4F6BDA4}"/>
              </a:ext>
            </a:extLst>
          </p:cNvPr>
          <p:cNvGraphicFramePr>
            <a:graphicFrameLocks noChangeAspect="1"/>
          </p:cNvGraphicFramePr>
          <p:nvPr>
            <p:extLst>
              <p:ext uri="{D42A27DB-BD31-4B8C-83A1-F6EECF244321}">
                <p14:modId xmlns:p14="http://schemas.microsoft.com/office/powerpoint/2010/main" val="569578170"/>
              </p:ext>
            </p:extLst>
          </p:nvPr>
        </p:nvGraphicFramePr>
        <p:xfrm>
          <a:off x="5877504" y="5200534"/>
          <a:ext cx="6134100" cy="1363663"/>
        </p:xfrm>
        <a:graphic>
          <a:graphicData uri="http://schemas.openxmlformats.org/presentationml/2006/ole">
            <mc:AlternateContent xmlns:mc="http://schemas.openxmlformats.org/markup-compatibility/2006">
              <mc:Choice xmlns:v="urn:schemas-microsoft-com:vml" Requires="v">
                <p:oleObj name="Equation" r:id="rId12" imgW="5499000" imgH="1231560" progId="Equation.DSMT4">
                  <p:embed/>
                </p:oleObj>
              </mc:Choice>
              <mc:Fallback>
                <p:oleObj name="Equation" r:id="rId12" imgW="5499000" imgH="1231560" progId="Equation.DSMT4">
                  <p:embed/>
                  <p:pic>
                    <p:nvPicPr>
                      <p:cNvPr id="13" name="Object 12">
                        <a:extLst>
                          <a:ext uri="{FF2B5EF4-FFF2-40B4-BE49-F238E27FC236}">
                            <a16:creationId xmlns:a16="http://schemas.microsoft.com/office/drawing/2014/main" id="{33097A9A-A9FB-45FD-AB10-DC19D4F6BDA4}"/>
                          </a:ext>
                        </a:extLst>
                      </p:cNvPr>
                      <p:cNvPicPr>
                        <a:picLocks noChangeAspect="1" noChangeArrowheads="1"/>
                      </p:cNvPicPr>
                      <p:nvPr/>
                    </p:nvPicPr>
                    <p:blipFill>
                      <a:blip r:embed="rId13"/>
                      <a:srcRect/>
                      <a:stretch>
                        <a:fillRect/>
                      </a:stretch>
                    </p:blipFill>
                    <p:spPr bwMode="auto">
                      <a:xfrm>
                        <a:off x="5877504" y="5200534"/>
                        <a:ext cx="6134100" cy="1363663"/>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4B32C456-CC3C-3A56-BE8F-2B5E0D02CD13}"/>
              </a:ext>
            </a:extLst>
          </p:cNvPr>
          <p:cNvPicPr>
            <a:picLocks noChangeAspect="1"/>
          </p:cNvPicPr>
          <p:nvPr/>
        </p:nvPicPr>
        <p:blipFill>
          <a:blip r:embed="rId14"/>
          <a:stretch>
            <a:fillRect/>
          </a:stretch>
        </p:blipFill>
        <p:spPr>
          <a:xfrm>
            <a:off x="8483804" y="304800"/>
            <a:ext cx="3527800" cy="4804527"/>
          </a:xfrm>
          <a:prstGeom prst="rect">
            <a:avLst/>
          </a:prstGeom>
        </p:spPr>
      </p:pic>
    </p:spTree>
    <p:extLst>
      <p:ext uri="{BB962C8B-B14F-4D97-AF65-F5344CB8AC3E}">
        <p14:creationId xmlns:p14="http://schemas.microsoft.com/office/powerpoint/2010/main" val="1439410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503749" y="112456"/>
            <a:ext cx="5489302" cy="584775"/>
          </a:xfrm>
          <a:prstGeom prst="rect">
            <a:avLst/>
          </a:prstGeom>
          <a:noFill/>
        </p:spPr>
        <p:txBody>
          <a:bodyPr wrap="square" rtlCol="0">
            <a:spAutoFit/>
          </a:bodyPr>
          <a:lstStyle/>
          <a:p>
            <a:r>
              <a:rPr lang="en-US" sz="3200" b="1" u="sng"/>
              <a:t>H Crystal Lattice (Dirac Comb)</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3" name="Rectangle 32">
            <a:extLst>
              <a:ext uri="{FF2B5EF4-FFF2-40B4-BE49-F238E27FC236}">
                <a16:creationId xmlns:a16="http://schemas.microsoft.com/office/drawing/2014/main" id="{DA6CBFA1-5B10-42C8-B93D-ACCC00F385FA}"/>
              </a:ext>
            </a:extLst>
          </p:cNvPr>
          <p:cNvSpPr/>
          <p:nvPr/>
        </p:nvSpPr>
        <p:spPr>
          <a:xfrm>
            <a:off x="177165" y="1005261"/>
            <a:ext cx="4647426"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Crystal Lattice (Dirac Comb) Eigenstates</a:t>
            </a:r>
            <a:endParaRPr lang="en-US">
              <a:latin typeface="Times New Roman" panose="02020603050405020304" pitchFamily="18" charset="0"/>
              <a:ea typeface="Times New Roman" panose="02020603050405020304" pitchFamily="18" charset="0"/>
            </a:endParaRPr>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nvGraphicFramePr>
        <p:xfrm>
          <a:off x="234249" y="1721086"/>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34249" y="1721086"/>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195566" y="1318999"/>
            <a:ext cx="2939757" cy="338554"/>
          </a:xfrm>
          <a:prstGeom prst="rect">
            <a:avLst/>
          </a:prstGeom>
          <a:noFill/>
        </p:spPr>
        <p:txBody>
          <a:bodyPr wrap="square" rtlCol="0">
            <a:spAutoFit/>
          </a:bodyPr>
          <a:lstStyle/>
          <a:p>
            <a:r>
              <a:rPr lang="en-US" sz="1600"/>
              <a:t>So for this guy we have:</a:t>
            </a:r>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80ADF012-F33E-45D0-BDCD-19DD3B08E28A}"/>
              </a:ext>
            </a:extLst>
          </p:cNvPr>
          <p:cNvGraphicFramePr>
            <a:graphicFrameLocks noChangeAspect="1"/>
          </p:cNvGraphicFramePr>
          <p:nvPr/>
        </p:nvGraphicFramePr>
        <p:xfrm>
          <a:off x="176672" y="3345825"/>
          <a:ext cx="5036404" cy="607691"/>
        </p:xfrm>
        <a:graphic>
          <a:graphicData uri="http://schemas.openxmlformats.org/presentationml/2006/ole">
            <mc:AlternateContent xmlns:mc="http://schemas.openxmlformats.org/markup-compatibility/2006">
              <mc:Choice xmlns:v="urn:schemas-microsoft-com:vml" Requires="v">
                <p:oleObj name="Equation" r:id="rId4" imgW="3657600" imgH="444500" progId="Equation.DSMT4">
                  <p:embed/>
                </p:oleObj>
              </mc:Choice>
              <mc:Fallback>
                <p:oleObj name="Equation" r:id="rId4" imgW="3657600" imgH="444500" progId="Equation.DSMT4">
                  <p:embed/>
                  <p:pic>
                    <p:nvPicPr>
                      <p:cNvPr id="4" name="Object 3">
                        <a:extLst>
                          <a:ext uri="{FF2B5EF4-FFF2-40B4-BE49-F238E27FC236}">
                            <a16:creationId xmlns:a16="http://schemas.microsoft.com/office/drawing/2014/main" id="{80ADF012-F33E-45D0-BDCD-19DD3B08E2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672" y="3345825"/>
                        <a:ext cx="5036404" cy="607691"/>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54316818-F62C-4952-AC44-46FB707F812C}"/>
              </a:ext>
            </a:extLst>
          </p:cNvPr>
          <p:cNvSpPr txBox="1"/>
          <p:nvPr/>
        </p:nvSpPr>
        <p:spPr>
          <a:xfrm>
            <a:off x="195566" y="2582883"/>
            <a:ext cx="5604576" cy="584775"/>
          </a:xfrm>
          <a:prstGeom prst="rect">
            <a:avLst/>
          </a:prstGeom>
          <a:noFill/>
        </p:spPr>
        <p:txBody>
          <a:bodyPr wrap="square" rtlCol="0">
            <a:spAutoFit/>
          </a:bodyPr>
          <a:lstStyle/>
          <a:p>
            <a:r>
              <a:rPr lang="en-US" sz="1600"/>
              <a:t>In particular we have the equation below, with periodicity imposed between x = -L/2 and L/2, say.   </a:t>
            </a:r>
          </a:p>
        </p:txBody>
      </p:sp>
      <p:graphicFrame>
        <p:nvGraphicFramePr>
          <p:cNvPr id="11" name="Object 10">
            <a:extLst>
              <a:ext uri="{FF2B5EF4-FFF2-40B4-BE49-F238E27FC236}">
                <a16:creationId xmlns:a16="http://schemas.microsoft.com/office/drawing/2014/main" id="{C943B385-495C-43B1-8BC7-8D209D3F5A99}"/>
              </a:ext>
            </a:extLst>
          </p:cNvPr>
          <p:cNvGraphicFramePr>
            <a:graphicFrameLocks noChangeAspect="1"/>
          </p:cNvGraphicFramePr>
          <p:nvPr/>
        </p:nvGraphicFramePr>
        <p:xfrm>
          <a:off x="234825" y="5114523"/>
          <a:ext cx="8038542" cy="1157316"/>
        </p:xfrm>
        <a:graphic>
          <a:graphicData uri="http://schemas.openxmlformats.org/presentationml/2006/ole">
            <mc:AlternateContent xmlns:mc="http://schemas.openxmlformats.org/markup-compatibility/2006">
              <mc:Choice xmlns:v="urn:schemas-microsoft-com:vml" Requires="v">
                <p:oleObj name="Equation" r:id="rId6" imgW="6095880" imgH="888840" progId="Equation.DSMT4">
                  <p:embed/>
                </p:oleObj>
              </mc:Choice>
              <mc:Fallback>
                <p:oleObj name="Equation" r:id="rId6" imgW="6095880" imgH="888840" progId="Equation.DSMT4">
                  <p:embed/>
                  <p:pic>
                    <p:nvPicPr>
                      <p:cNvPr id="11" name="Object 10">
                        <a:extLst>
                          <a:ext uri="{FF2B5EF4-FFF2-40B4-BE49-F238E27FC236}">
                            <a16:creationId xmlns:a16="http://schemas.microsoft.com/office/drawing/2014/main" id="{C943B385-495C-43B1-8BC7-8D209D3F5A99}"/>
                          </a:ext>
                        </a:extLst>
                      </p:cNvPr>
                      <p:cNvPicPr>
                        <a:picLocks noChangeAspect="1" noChangeArrowheads="1"/>
                      </p:cNvPicPr>
                      <p:nvPr/>
                    </p:nvPicPr>
                    <p:blipFill>
                      <a:blip r:embed="rId7"/>
                      <a:srcRect/>
                      <a:stretch>
                        <a:fillRect/>
                      </a:stretch>
                    </p:blipFill>
                    <p:spPr bwMode="auto">
                      <a:xfrm>
                        <a:off x="234825" y="5114523"/>
                        <a:ext cx="8038542" cy="1157316"/>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A21D04CC-1615-482B-8723-9E7947B3045D}"/>
              </a:ext>
            </a:extLst>
          </p:cNvPr>
          <p:cNvSpPr txBox="1"/>
          <p:nvPr/>
        </p:nvSpPr>
        <p:spPr>
          <a:xfrm>
            <a:off x="176672" y="4112620"/>
            <a:ext cx="7233778" cy="830997"/>
          </a:xfrm>
          <a:prstGeom prst="rect">
            <a:avLst/>
          </a:prstGeom>
          <a:noFill/>
        </p:spPr>
        <p:txBody>
          <a:bodyPr wrap="square" rtlCol="0">
            <a:spAutoFit/>
          </a:bodyPr>
          <a:lstStyle/>
          <a:p>
            <a:r>
              <a:rPr lang="en-US" sz="1600"/>
              <a:t>Then recall Bloch’s theorem.  And so will plug this form into our Sch. equation and require u handle the </a:t>
            </a:r>
            <a:r>
              <a:rPr lang="el-GR" sz="1600"/>
              <a:t>δ</a:t>
            </a:r>
            <a:r>
              <a:rPr lang="en-US" sz="1600"/>
              <a:t> function properly at x = 0, and also that u(x) and u’(x) are periodic in d, namely at x = 0, and x = d.  We get:</a:t>
            </a:r>
          </a:p>
        </p:txBody>
      </p:sp>
      <p:graphicFrame>
        <p:nvGraphicFramePr>
          <p:cNvPr id="18" name="Object 17">
            <a:extLst>
              <a:ext uri="{FF2B5EF4-FFF2-40B4-BE49-F238E27FC236}">
                <a16:creationId xmlns:a16="http://schemas.microsoft.com/office/drawing/2014/main" id="{5AD906F7-E6FE-4A93-815F-C766891EB4C0}"/>
              </a:ext>
            </a:extLst>
          </p:cNvPr>
          <p:cNvGraphicFramePr>
            <a:graphicFrameLocks noChangeAspect="1"/>
          </p:cNvGraphicFramePr>
          <p:nvPr/>
        </p:nvGraphicFramePr>
        <p:xfrm>
          <a:off x="7667625" y="4157858"/>
          <a:ext cx="3486150" cy="560388"/>
        </p:xfrm>
        <a:graphic>
          <a:graphicData uri="http://schemas.openxmlformats.org/presentationml/2006/ole">
            <mc:AlternateContent xmlns:mc="http://schemas.openxmlformats.org/markup-compatibility/2006">
              <mc:Choice xmlns:v="urn:schemas-microsoft-com:vml" Requires="v">
                <p:oleObj name="Equation" r:id="rId8" imgW="2692080" imgH="431640" progId="Equation.DSMT4">
                  <p:embed/>
                </p:oleObj>
              </mc:Choice>
              <mc:Fallback>
                <p:oleObj name="Equation" r:id="rId8" imgW="2692080" imgH="431640" progId="Equation.DSMT4">
                  <p:embed/>
                  <p:pic>
                    <p:nvPicPr>
                      <p:cNvPr id="18" name="Object 17">
                        <a:extLst>
                          <a:ext uri="{FF2B5EF4-FFF2-40B4-BE49-F238E27FC236}">
                            <a16:creationId xmlns:a16="http://schemas.microsoft.com/office/drawing/2014/main" id="{5AD906F7-E6FE-4A93-815F-C766891EB4C0}"/>
                          </a:ext>
                        </a:extLst>
                      </p:cNvPr>
                      <p:cNvPicPr>
                        <a:picLocks noChangeAspect="1" noChangeArrowheads="1"/>
                      </p:cNvPicPr>
                      <p:nvPr/>
                    </p:nvPicPr>
                    <p:blipFill>
                      <a:blip r:embed="rId9"/>
                      <a:srcRect/>
                      <a:stretch>
                        <a:fillRect/>
                      </a:stretch>
                    </p:blipFill>
                    <p:spPr bwMode="auto">
                      <a:xfrm>
                        <a:off x="7667625" y="4157858"/>
                        <a:ext cx="3486150" cy="560388"/>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7B35DFA3-D1D5-9075-9191-A9628FF9E5ED}"/>
              </a:ext>
            </a:extLst>
          </p:cNvPr>
          <p:cNvPicPr>
            <a:picLocks noChangeAspect="1"/>
          </p:cNvPicPr>
          <p:nvPr/>
        </p:nvPicPr>
        <p:blipFill>
          <a:blip r:embed="rId10"/>
          <a:stretch>
            <a:fillRect/>
          </a:stretch>
        </p:blipFill>
        <p:spPr>
          <a:xfrm>
            <a:off x="8643329" y="124119"/>
            <a:ext cx="3314422" cy="2156095"/>
          </a:xfrm>
          <a:prstGeom prst="rect">
            <a:avLst/>
          </a:prstGeom>
        </p:spPr>
      </p:pic>
      <p:pic>
        <p:nvPicPr>
          <p:cNvPr id="5" name="Picture 4">
            <a:extLst>
              <a:ext uri="{FF2B5EF4-FFF2-40B4-BE49-F238E27FC236}">
                <a16:creationId xmlns:a16="http://schemas.microsoft.com/office/drawing/2014/main" id="{9140557E-EA77-5C9F-4F21-A32511777744}"/>
              </a:ext>
            </a:extLst>
          </p:cNvPr>
          <p:cNvPicPr>
            <a:picLocks noChangeAspect="1"/>
          </p:cNvPicPr>
          <p:nvPr/>
        </p:nvPicPr>
        <p:blipFill>
          <a:blip r:embed="rId11"/>
          <a:stretch>
            <a:fillRect/>
          </a:stretch>
        </p:blipFill>
        <p:spPr>
          <a:xfrm>
            <a:off x="5706339" y="1709788"/>
            <a:ext cx="2614653" cy="1997989"/>
          </a:xfrm>
          <a:prstGeom prst="rect">
            <a:avLst/>
          </a:prstGeom>
        </p:spPr>
      </p:pic>
    </p:spTree>
    <p:extLst>
      <p:ext uri="{BB962C8B-B14F-4D97-AF65-F5344CB8AC3E}">
        <p14:creationId xmlns:p14="http://schemas.microsoft.com/office/powerpoint/2010/main" val="1655117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230882" y="186137"/>
            <a:ext cx="3981056" cy="584775"/>
          </a:xfrm>
          <a:prstGeom prst="rect">
            <a:avLst/>
          </a:prstGeom>
          <a:noFill/>
        </p:spPr>
        <p:txBody>
          <a:bodyPr wrap="square" rtlCol="0">
            <a:spAutoFit/>
          </a:bodyPr>
          <a:lstStyle/>
          <a:p>
            <a:r>
              <a:rPr lang="en-US" sz="3200" b="1" u="sng"/>
              <a:t>H Crystal Lattice (KP)</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nvGraphicFramePr>
        <p:xfrm>
          <a:off x="281874" y="1511536"/>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81874" y="1511536"/>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243191" y="1109449"/>
            <a:ext cx="2939757" cy="338554"/>
          </a:xfrm>
          <a:prstGeom prst="rect">
            <a:avLst/>
          </a:prstGeom>
          <a:noFill/>
        </p:spPr>
        <p:txBody>
          <a:bodyPr wrap="square" rtlCol="0">
            <a:spAutoFit/>
          </a:bodyPr>
          <a:lstStyle/>
          <a:p>
            <a:r>
              <a:rPr lang="en-US" sz="1600"/>
              <a:t>So for this guy we have:</a:t>
            </a:r>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80ADF012-F33E-45D0-BDCD-19DD3B08E28A}"/>
              </a:ext>
            </a:extLst>
          </p:cNvPr>
          <p:cNvGraphicFramePr>
            <a:graphicFrameLocks noChangeAspect="1"/>
          </p:cNvGraphicFramePr>
          <p:nvPr/>
        </p:nvGraphicFramePr>
        <p:xfrm>
          <a:off x="433388" y="3136900"/>
          <a:ext cx="4618037" cy="606425"/>
        </p:xfrm>
        <a:graphic>
          <a:graphicData uri="http://schemas.openxmlformats.org/presentationml/2006/ole">
            <mc:AlternateContent xmlns:mc="http://schemas.openxmlformats.org/markup-compatibility/2006">
              <mc:Choice xmlns:v="urn:schemas-microsoft-com:vml" Requires="v">
                <p:oleObj name="Equation" r:id="rId4" imgW="3352680" imgH="444240" progId="Equation.DSMT4">
                  <p:embed/>
                </p:oleObj>
              </mc:Choice>
              <mc:Fallback>
                <p:oleObj name="Equation" r:id="rId4" imgW="3352680" imgH="444240" progId="Equation.DSMT4">
                  <p:embed/>
                  <p:pic>
                    <p:nvPicPr>
                      <p:cNvPr id="4" name="Object 3">
                        <a:extLst>
                          <a:ext uri="{FF2B5EF4-FFF2-40B4-BE49-F238E27FC236}">
                            <a16:creationId xmlns:a16="http://schemas.microsoft.com/office/drawing/2014/main" id="{80ADF012-F33E-45D0-BDCD-19DD3B08E28A}"/>
                          </a:ext>
                        </a:extLst>
                      </p:cNvPr>
                      <p:cNvPicPr>
                        <a:picLocks noChangeAspect="1" noChangeArrowheads="1"/>
                      </p:cNvPicPr>
                      <p:nvPr/>
                    </p:nvPicPr>
                    <p:blipFill>
                      <a:blip r:embed="rId5"/>
                      <a:srcRect/>
                      <a:stretch>
                        <a:fillRect/>
                      </a:stretch>
                    </p:blipFill>
                    <p:spPr bwMode="auto">
                      <a:xfrm>
                        <a:off x="433388" y="3136900"/>
                        <a:ext cx="4618037" cy="60642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54316818-F62C-4952-AC44-46FB707F812C}"/>
              </a:ext>
            </a:extLst>
          </p:cNvPr>
          <p:cNvSpPr txBox="1"/>
          <p:nvPr/>
        </p:nvSpPr>
        <p:spPr>
          <a:xfrm>
            <a:off x="243191" y="2373333"/>
            <a:ext cx="5604576" cy="584775"/>
          </a:xfrm>
          <a:prstGeom prst="rect">
            <a:avLst/>
          </a:prstGeom>
          <a:noFill/>
        </p:spPr>
        <p:txBody>
          <a:bodyPr wrap="square" rtlCol="0">
            <a:spAutoFit/>
          </a:bodyPr>
          <a:lstStyle/>
          <a:p>
            <a:r>
              <a:rPr lang="en-US" sz="1600"/>
              <a:t>In particular we have the equation below, with periodicity imposed between x = -L/2 and L/2, say.   </a:t>
            </a:r>
          </a:p>
        </p:txBody>
      </p:sp>
      <p:sp>
        <p:nvSpPr>
          <p:cNvPr id="17" name="TextBox 16">
            <a:extLst>
              <a:ext uri="{FF2B5EF4-FFF2-40B4-BE49-F238E27FC236}">
                <a16:creationId xmlns:a16="http://schemas.microsoft.com/office/drawing/2014/main" id="{A21D04CC-1615-482B-8723-9E7947B3045D}"/>
              </a:ext>
            </a:extLst>
          </p:cNvPr>
          <p:cNvSpPr txBox="1"/>
          <p:nvPr/>
        </p:nvSpPr>
        <p:spPr>
          <a:xfrm>
            <a:off x="224297" y="3903070"/>
            <a:ext cx="7233778" cy="830997"/>
          </a:xfrm>
          <a:prstGeom prst="rect">
            <a:avLst/>
          </a:prstGeom>
          <a:noFill/>
        </p:spPr>
        <p:txBody>
          <a:bodyPr wrap="square" rtlCol="0">
            <a:spAutoFit/>
          </a:bodyPr>
          <a:lstStyle/>
          <a:p>
            <a:r>
              <a:rPr lang="en-US" sz="1600"/>
              <a:t>Then recall Bloch’s theorem.  And so will plug this form into our Sch. equation and solve it in the space (0,d), and then also require that u(x) and u’(x) are periodic in d, namely at x = 0, and x = d.  We get:</a:t>
            </a:r>
          </a:p>
        </p:txBody>
      </p:sp>
      <p:graphicFrame>
        <p:nvGraphicFramePr>
          <p:cNvPr id="18" name="Object 17">
            <a:extLst>
              <a:ext uri="{FF2B5EF4-FFF2-40B4-BE49-F238E27FC236}">
                <a16:creationId xmlns:a16="http://schemas.microsoft.com/office/drawing/2014/main" id="{5AD906F7-E6FE-4A93-815F-C766891EB4C0}"/>
              </a:ext>
            </a:extLst>
          </p:cNvPr>
          <p:cNvGraphicFramePr>
            <a:graphicFrameLocks noChangeAspect="1"/>
          </p:cNvGraphicFramePr>
          <p:nvPr/>
        </p:nvGraphicFramePr>
        <p:xfrm>
          <a:off x="7715250" y="3948308"/>
          <a:ext cx="3486150" cy="560388"/>
        </p:xfrm>
        <a:graphic>
          <a:graphicData uri="http://schemas.openxmlformats.org/presentationml/2006/ole">
            <mc:AlternateContent xmlns:mc="http://schemas.openxmlformats.org/markup-compatibility/2006">
              <mc:Choice xmlns:v="urn:schemas-microsoft-com:vml" Requires="v">
                <p:oleObj name="Equation" r:id="rId6" imgW="2692080" imgH="431640" progId="Equation.DSMT4">
                  <p:embed/>
                </p:oleObj>
              </mc:Choice>
              <mc:Fallback>
                <p:oleObj name="Equation" r:id="rId6" imgW="2692080" imgH="431640" progId="Equation.DSMT4">
                  <p:embed/>
                  <p:pic>
                    <p:nvPicPr>
                      <p:cNvPr id="18" name="Object 17">
                        <a:extLst>
                          <a:ext uri="{FF2B5EF4-FFF2-40B4-BE49-F238E27FC236}">
                            <a16:creationId xmlns:a16="http://schemas.microsoft.com/office/drawing/2014/main" id="{5AD906F7-E6FE-4A93-815F-C766891EB4C0}"/>
                          </a:ext>
                        </a:extLst>
                      </p:cNvPr>
                      <p:cNvPicPr>
                        <a:picLocks noChangeAspect="1" noChangeArrowheads="1"/>
                      </p:cNvPicPr>
                      <p:nvPr/>
                    </p:nvPicPr>
                    <p:blipFill>
                      <a:blip r:embed="rId7"/>
                      <a:srcRect/>
                      <a:stretch>
                        <a:fillRect/>
                      </a:stretch>
                    </p:blipFill>
                    <p:spPr bwMode="auto">
                      <a:xfrm>
                        <a:off x="7715250" y="3948308"/>
                        <a:ext cx="3486150" cy="560388"/>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A8B2EEA5-66B7-460C-AD08-95CC579B5098}"/>
              </a:ext>
            </a:extLst>
          </p:cNvPr>
          <p:cNvGraphicFramePr>
            <a:graphicFrameLocks noChangeAspect="1"/>
          </p:cNvGraphicFramePr>
          <p:nvPr/>
        </p:nvGraphicFramePr>
        <p:xfrm>
          <a:off x="8250621" y="187361"/>
          <a:ext cx="3698188" cy="1955364"/>
        </p:xfrm>
        <a:graphic>
          <a:graphicData uri="http://schemas.openxmlformats.org/presentationml/2006/ole">
            <mc:AlternateContent xmlns:mc="http://schemas.openxmlformats.org/markup-compatibility/2006">
              <mc:Choice xmlns:v="urn:schemas-microsoft-com:vml" Requires="v">
                <p:oleObj name="Bitmap Image" r:id="rId8" imgW="3772427" imgH="2467319" progId="Paint.Picture">
                  <p:embed/>
                </p:oleObj>
              </mc:Choice>
              <mc:Fallback>
                <p:oleObj name="Bitmap Image" r:id="rId8" imgW="3772427" imgH="2467319" progId="Paint.Picture">
                  <p:embed/>
                  <p:pic>
                    <p:nvPicPr>
                      <p:cNvPr id="5" name="Object 4">
                        <a:extLst>
                          <a:ext uri="{FF2B5EF4-FFF2-40B4-BE49-F238E27FC236}">
                            <a16:creationId xmlns:a16="http://schemas.microsoft.com/office/drawing/2014/main" id="{A8B2EEA5-66B7-460C-AD08-95CC579B50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5611" r="12144" b="23544"/>
                      <a:stretch>
                        <a:fillRect/>
                      </a:stretch>
                    </p:blipFill>
                    <p:spPr bwMode="auto">
                      <a:xfrm>
                        <a:off x="8250621" y="187361"/>
                        <a:ext cx="3698188" cy="1955364"/>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615BB964-ABF7-4BA9-A91F-3E9FF50D409E}"/>
              </a:ext>
            </a:extLst>
          </p:cNvPr>
          <p:cNvGraphicFramePr>
            <a:graphicFrameLocks noChangeAspect="1"/>
          </p:cNvGraphicFramePr>
          <p:nvPr/>
        </p:nvGraphicFramePr>
        <p:xfrm>
          <a:off x="374076" y="4994802"/>
          <a:ext cx="9572625" cy="973138"/>
        </p:xfrm>
        <a:graphic>
          <a:graphicData uri="http://schemas.openxmlformats.org/presentationml/2006/ole">
            <mc:AlternateContent xmlns:mc="http://schemas.openxmlformats.org/markup-compatibility/2006">
              <mc:Choice xmlns:v="urn:schemas-microsoft-com:vml" Requires="v">
                <p:oleObj name="Equation" r:id="rId10" imgW="6743520" imgH="685800" progId="Equation.DSMT4">
                  <p:embed/>
                </p:oleObj>
              </mc:Choice>
              <mc:Fallback>
                <p:oleObj name="Equation" r:id="rId10" imgW="6743520" imgH="685800" progId="Equation.DSMT4">
                  <p:embed/>
                  <p:pic>
                    <p:nvPicPr>
                      <p:cNvPr id="13" name="Object 12">
                        <a:extLst>
                          <a:ext uri="{FF2B5EF4-FFF2-40B4-BE49-F238E27FC236}">
                            <a16:creationId xmlns:a16="http://schemas.microsoft.com/office/drawing/2014/main" id="{615BB964-ABF7-4BA9-A91F-3E9FF50D409E}"/>
                          </a:ext>
                        </a:extLst>
                      </p:cNvPr>
                      <p:cNvPicPr>
                        <a:picLocks noChangeAspect="1" noChangeArrowheads="1"/>
                      </p:cNvPicPr>
                      <p:nvPr/>
                    </p:nvPicPr>
                    <p:blipFill>
                      <a:blip r:embed="rId11"/>
                      <a:srcRect/>
                      <a:stretch>
                        <a:fillRect/>
                      </a:stretch>
                    </p:blipFill>
                    <p:spPr bwMode="auto">
                      <a:xfrm>
                        <a:off x="374076" y="4994802"/>
                        <a:ext cx="9572625" cy="973138"/>
                      </a:xfrm>
                      <a:prstGeom prst="rect">
                        <a:avLst/>
                      </a:prstGeom>
                      <a:noFill/>
                    </p:spPr>
                  </p:pic>
                </p:oleObj>
              </mc:Fallback>
            </mc:AlternateContent>
          </a:graphicData>
        </a:graphic>
      </p:graphicFrame>
    </p:spTree>
    <p:extLst>
      <p:ext uri="{BB962C8B-B14F-4D97-AF65-F5344CB8AC3E}">
        <p14:creationId xmlns:p14="http://schemas.microsoft.com/office/powerpoint/2010/main" val="2442778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771210" y="92988"/>
            <a:ext cx="3240181" cy="584775"/>
          </a:xfrm>
          <a:prstGeom prst="rect">
            <a:avLst/>
          </a:prstGeom>
          <a:noFill/>
        </p:spPr>
        <p:txBody>
          <a:bodyPr wrap="square" rtlCol="0">
            <a:spAutoFit/>
          </a:bodyPr>
          <a:lstStyle/>
          <a:p>
            <a:r>
              <a:rPr lang="en-US" sz="3200" b="1" u="sng"/>
              <a:t>H Crystal Lattice</a:t>
            </a:r>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586CD616-C3DD-4F07-9AE1-351C2010BC65}"/>
              </a:ext>
            </a:extLst>
          </p:cNvPr>
          <p:cNvSpPr txBox="1"/>
          <p:nvPr/>
        </p:nvSpPr>
        <p:spPr>
          <a:xfrm>
            <a:off x="3776534" y="1203127"/>
            <a:ext cx="7910816" cy="2062103"/>
          </a:xfrm>
          <a:prstGeom prst="rect">
            <a:avLst/>
          </a:prstGeom>
          <a:solidFill>
            <a:srgbClr val="00B0F0"/>
          </a:solidFill>
        </p:spPr>
        <p:txBody>
          <a:bodyPr wrap="square" rtlCol="0">
            <a:spAutoFit/>
          </a:bodyPr>
          <a:lstStyle/>
          <a:p>
            <a:r>
              <a:rPr lang="en-US" sz="1600"/>
              <a:t>General shape of the spectrum is this, to left.  We’ll note the periodicity condition on K makes the number of K values and number of wells to be equal.  Basically each K value in the first band represents a particular linear (Fourier) combination of individual well ground states.  Recalling what happened with the double well, we’ll note that the lowest energy combination is the k = 0  symmetric state, and the highest energy value(s) is the k = ± </a:t>
            </a:r>
            <a:r>
              <a:rPr lang="el-GR" sz="1600"/>
              <a:t>π</a:t>
            </a:r>
            <a:r>
              <a:rPr lang="en-US" sz="1600"/>
              <a:t>/a antisymmetric state.  And these are lower/higher than the energy of the single well, which lies roughly in the middle of the spectrum.  Each K value in the second band represents the same particular linear (Fourier) combinations of first excited individual well states. </a:t>
            </a:r>
          </a:p>
        </p:txBody>
      </p:sp>
      <p:pic>
        <p:nvPicPr>
          <p:cNvPr id="4" name="Picture 3">
            <a:extLst>
              <a:ext uri="{FF2B5EF4-FFF2-40B4-BE49-F238E27FC236}">
                <a16:creationId xmlns:a16="http://schemas.microsoft.com/office/drawing/2014/main" id="{76225519-44E7-A5CD-7A33-E90E74D0D4D1}"/>
              </a:ext>
            </a:extLst>
          </p:cNvPr>
          <p:cNvPicPr>
            <a:picLocks noChangeAspect="1"/>
          </p:cNvPicPr>
          <p:nvPr/>
        </p:nvPicPr>
        <p:blipFill>
          <a:blip r:embed="rId2"/>
          <a:stretch>
            <a:fillRect/>
          </a:stretch>
        </p:blipFill>
        <p:spPr>
          <a:xfrm>
            <a:off x="504650" y="1164287"/>
            <a:ext cx="2989664" cy="2521816"/>
          </a:xfrm>
          <a:prstGeom prst="rect">
            <a:avLst/>
          </a:prstGeom>
        </p:spPr>
      </p:pic>
    </p:spTree>
    <p:extLst>
      <p:ext uri="{BB962C8B-B14F-4D97-AF65-F5344CB8AC3E}">
        <p14:creationId xmlns:p14="http://schemas.microsoft.com/office/powerpoint/2010/main" val="1903417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5377991" y="170380"/>
            <a:ext cx="1542354" cy="584775"/>
          </a:xfrm>
          <a:prstGeom prst="rect">
            <a:avLst/>
          </a:prstGeom>
          <a:noFill/>
        </p:spPr>
        <p:txBody>
          <a:bodyPr wrap="square" rtlCol="0">
            <a:spAutoFit/>
          </a:bodyPr>
          <a:lstStyle/>
          <a:p>
            <a:r>
              <a:rPr lang="en-US" sz="3200" b="1" u="sng"/>
              <a:t>H Spin</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ED6ED140-1305-465B-8C38-F27961747831}"/>
              </a:ext>
            </a:extLst>
          </p:cNvPr>
          <p:cNvSpPr txBox="1"/>
          <p:nvPr/>
        </p:nvSpPr>
        <p:spPr>
          <a:xfrm>
            <a:off x="405352" y="1399220"/>
            <a:ext cx="10840825" cy="923330"/>
          </a:xfrm>
          <a:prstGeom prst="rect">
            <a:avLst/>
          </a:prstGeom>
          <a:noFill/>
        </p:spPr>
        <p:txBody>
          <a:bodyPr wrap="square" rtlCol="0">
            <a:spAutoFit/>
          </a:bodyPr>
          <a:lstStyle/>
          <a:p>
            <a:r>
              <a:rPr lang="en-US"/>
              <a:t>So let’s consider a spin in a magnetic field.  I think that, from a thermodynamics point of view, it’s best to think of this term as part of the electron’s kinetic energy, as it comes out of the free part of the Hamiltonian in Relativistic Quantum Mechanics, and when we change field we are doing actual work on the electron.  </a:t>
            </a:r>
          </a:p>
        </p:txBody>
      </p:sp>
      <p:graphicFrame>
        <p:nvGraphicFramePr>
          <p:cNvPr id="11" name="Object 10">
            <a:extLst>
              <a:ext uri="{FF2B5EF4-FFF2-40B4-BE49-F238E27FC236}">
                <a16:creationId xmlns:a16="http://schemas.microsoft.com/office/drawing/2014/main" id="{AE558AF1-7F60-4B98-B466-6FACA21B2728}"/>
              </a:ext>
            </a:extLst>
          </p:cNvPr>
          <p:cNvGraphicFramePr>
            <a:graphicFrameLocks noChangeAspect="1"/>
          </p:cNvGraphicFramePr>
          <p:nvPr>
            <p:extLst>
              <p:ext uri="{D42A27DB-BD31-4B8C-83A1-F6EECF244321}">
                <p14:modId xmlns:p14="http://schemas.microsoft.com/office/powerpoint/2010/main" val="723695563"/>
              </p:ext>
            </p:extLst>
          </p:nvPr>
        </p:nvGraphicFramePr>
        <p:xfrm>
          <a:off x="508949" y="2500268"/>
          <a:ext cx="3503613" cy="388938"/>
        </p:xfrm>
        <a:graphic>
          <a:graphicData uri="http://schemas.openxmlformats.org/presentationml/2006/ole">
            <mc:AlternateContent xmlns:mc="http://schemas.openxmlformats.org/markup-compatibility/2006">
              <mc:Choice xmlns:v="urn:schemas-microsoft-com:vml" Requires="v">
                <p:oleObj name="Equation" r:id="rId2" imgW="2387520" imgH="266400" progId="Equation.DSMT4">
                  <p:embed/>
                </p:oleObj>
              </mc:Choice>
              <mc:Fallback>
                <p:oleObj name="Equation" r:id="rId2" imgW="2387520" imgH="266400" progId="Equation.DSMT4">
                  <p:embed/>
                  <p:pic>
                    <p:nvPicPr>
                      <p:cNvPr id="11" name="Object 10">
                        <a:extLst>
                          <a:ext uri="{FF2B5EF4-FFF2-40B4-BE49-F238E27FC236}">
                            <a16:creationId xmlns:a16="http://schemas.microsoft.com/office/drawing/2014/main" id="{AE558AF1-7F60-4B98-B466-6FACA21B2728}"/>
                          </a:ext>
                        </a:extLst>
                      </p:cNvPr>
                      <p:cNvPicPr>
                        <a:picLocks noChangeAspect="1" noChangeArrowheads="1"/>
                      </p:cNvPicPr>
                      <p:nvPr/>
                    </p:nvPicPr>
                    <p:blipFill>
                      <a:blip r:embed="rId3"/>
                      <a:srcRect/>
                      <a:stretch>
                        <a:fillRect/>
                      </a:stretch>
                    </p:blipFill>
                    <p:spPr bwMode="auto">
                      <a:xfrm>
                        <a:off x="508949" y="2500268"/>
                        <a:ext cx="3503613" cy="388938"/>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F8218A4A-164F-49E9-82A5-8E4A7EA714C4}"/>
              </a:ext>
            </a:extLst>
          </p:cNvPr>
          <p:cNvSpPr txBox="1"/>
          <p:nvPr/>
        </p:nvSpPr>
        <p:spPr>
          <a:xfrm>
            <a:off x="405352" y="3152742"/>
            <a:ext cx="9945279" cy="369332"/>
          </a:xfrm>
          <a:prstGeom prst="rect">
            <a:avLst/>
          </a:prstGeom>
          <a:noFill/>
        </p:spPr>
        <p:txBody>
          <a:bodyPr wrap="square" rtlCol="0">
            <a:spAutoFit/>
          </a:bodyPr>
          <a:lstStyle/>
          <a:p>
            <a:r>
              <a:rPr lang="en-US"/>
              <a:t>We may as well consider the magnetic field to be pointing in the z direction, in which case we’ll have:</a:t>
            </a:r>
          </a:p>
        </p:txBody>
      </p:sp>
      <p:graphicFrame>
        <p:nvGraphicFramePr>
          <p:cNvPr id="8" name="Object 7">
            <a:extLst>
              <a:ext uri="{FF2B5EF4-FFF2-40B4-BE49-F238E27FC236}">
                <a16:creationId xmlns:a16="http://schemas.microsoft.com/office/drawing/2014/main" id="{77D94B5D-275F-471B-9202-4FBE68A81B0B}"/>
              </a:ext>
            </a:extLst>
          </p:cNvPr>
          <p:cNvGraphicFramePr>
            <a:graphicFrameLocks noChangeAspect="1"/>
          </p:cNvGraphicFramePr>
          <p:nvPr>
            <p:extLst>
              <p:ext uri="{D42A27DB-BD31-4B8C-83A1-F6EECF244321}">
                <p14:modId xmlns:p14="http://schemas.microsoft.com/office/powerpoint/2010/main" val="666571753"/>
              </p:ext>
            </p:extLst>
          </p:nvPr>
        </p:nvGraphicFramePr>
        <p:xfrm>
          <a:off x="417513" y="4043363"/>
          <a:ext cx="2438400" cy="650875"/>
        </p:xfrm>
        <a:graphic>
          <a:graphicData uri="http://schemas.openxmlformats.org/presentationml/2006/ole">
            <mc:AlternateContent xmlns:mc="http://schemas.openxmlformats.org/markup-compatibility/2006">
              <mc:Choice xmlns:v="urn:schemas-microsoft-com:vml" Requires="v">
                <p:oleObj name="Equation" r:id="rId4" imgW="1815840" imgH="482400" progId="Equation.DSMT4">
                  <p:embed/>
                </p:oleObj>
              </mc:Choice>
              <mc:Fallback>
                <p:oleObj name="Equation" r:id="rId4" imgW="1815840" imgH="482400" progId="Equation.DSMT4">
                  <p:embed/>
                  <p:pic>
                    <p:nvPicPr>
                      <p:cNvPr id="8" name="Object 7">
                        <a:extLst>
                          <a:ext uri="{FF2B5EF4-FFF2-40B4-BE49-F238E27FC236}">
                            <a16:creationId xmlns:a16="http://schemas.microsoft.com/office/drawing/2014/main" id="{77D94B5D-275F-471B-9202-4FBE68A81B0B}"/>
                          </a:ext>
                        </a:extLst>
                      </p:cNvPr>
                      <p:cNvPicPr>
                        <a:picLocks noChangeAspect="1" noChangeArrowheads="1"/>
                      </p:cNvPicPr>
                      <p:nvPr/>
                    </p:nvPicPr>
                    <p:blipFill>
                      <a:blip r:embed="rId5"/>
                      <a:srcRect/>
                      <a:stretch>
                        <a:fillRect/>
                      </a:stretch>
                    </p:blipFill>
                    <p:spPr bwMode="auto">
                      <a:xfrm>
                        <a:off x="417513" y="4043363"/>
                        <a:ext cx="2438400" cy="650875"/>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03CB4458-CBAC-49D6-8D86-49AB182C1C28}"/>
              </a:ext>
            </a:extLst>
          </p:cNvPr>
          <p:cNvGraphicFramePr>
            <a:graphicFrameLocks noChangeAspect="1"/>
          </p:cNvGraphicFramePr>
          <p:nvPr>
            <p:extLst>
              <p:ext uri="{D42A27DB-BD31-4B8C-83A1-F6EECF244321}">
                <p14:modId xmlns:p14="http://schemas.microsoft.com/office/powerpoint/2010/main" val="2274781932"/>
              </p:ext>
            </p:extLst>
          </p:nvPr>
        </p:nvGraphicFramePr>
        <p:xfrm>
          <a:off x="417513" y="5577974"/>
          <a:ext cx="5061653" cy="561850"/>
        </p:xfrm>
        <a:graphic>
          <a:graphicData uri="http://schemas.openxmlformats.org/presentationml/2006/ole">
            <mc:AlternateContent xmlns:mc="http://schemas.openxmlformats.org/markup-compatibility/2006">
              <mc:Choice xmlns:v="urn:schemas-microsoft-com:vml" Requires="v">
                <p:oleObj name="Equation" r:id="rId6" imgW="3746160" imgH="419040" progId="Equation.DSMT4">
                  <p:embed/>
                </p:oleObj>
              </mc:Choice>
              <mc:Fallback>
                <p:oleObj name="Equation" r:id="rId6" imgW="3746160" imgH="419040" progId="Equation.DSMT4">
                  <p:embed/>
                  <p:pic>
                    <p:nvPicPr>
                      <p:cNvPr id="15" name="Object 14">
                        <a:extLst>
                          <a:ext uri="{FF2B5EF4-FFF2-40B4-BE49-F238E27FC236}">
                            <a16:creationId xmlns:a16="http://schemas.microsoft.com/office/drawing/2014/main" id="{03CB4458-CBAC-49D6-8D86-49AB182C1C28}"/>
                          </a:ext>
                        </a:extLst>
                      </p:cNvPr>
                      <p:cNvPicPr>
                        <a:picLocks noChangeAspect="1" noChangeArrowheads="1"/>
                      </p:cNvPicPr>
                      <p:nvPr/>
                    </p:nvPicPr>
                    <p:blipFill>
                      <a:blip r:embed="rId7"/>
                      <a:srcRect/>
                      <a:stretch>
                        <a:fillRect/>
                      </a:stretch>
                    </p:blipFill>
                    <p:spPr bwMode="auto">
                      <a:xfrm>
                        <a:off x="417513" y="5577974"/>
                        <a:ext cx="5061653" cy="561850"/>
                      </a:xfrm>
                      <a:prstGeom prst="rect">
                        <a:avLst/>
                      </a:prstGeom>
                      <a:solidFill>
                        <a:schemeClr val="accent1">
                          <a:lumMod val="20000"/>
                          <a:lumOff val="80000"/>
                        </a:schemeClr>
                      </a:solidFill>
                    </p:spPr>
                  </p:pic>
                </p:oleObj>
              </mc:Fallback>
            </mc:AlternateContent>
          </a:graphicData>
        </a:graphic>
      </p:graphicFrame>
      <p:sp>
        <p:nvSpPr>
          <p:cNvPr id="17" name="TextBox 16">
            <a:extLst>
              <a:ext uri="{FF2B5EF4-FFF2-40B4-BE49-F238E27FC236}">
                <a16:creationId xmlns:a16="http://schemas.microsoft.com/office/drawing/2014/main" id="{F9B12A9D-F6D0-4546-B53E-67DE244B5CFC}"/>
              </a:ext>
            </a:extLst>
          </p:cNvPr>
          <p:cNvSpPr txBox="1"/>
          <p:nvPr/>
        </p:nvSpPr>
        <p:spPr>
          <a:xfrm>
            <a:off x="385860" y="4975220"/>
            <a:ext cx="3299382" cy="369332"/>
          </a:xfrm>
          <a:prstGeom prst="rect">
            <a:avLst/>
          </a:prstGeom>
          <a:noFill/>
        </p:spPr>
        <p:txBody>
          <a:bodyPr wrap="square" rtlCol="0">
            <a:spAutoFit/>
          </a:bodyPr>
          <a:lstStyle/>
          <a:p>
            <a:r>
              <a:rPr lang="en-US"/>
              <a:t>Might make note of definition:</a:t>
            </a:r>
          </a:p>
        </p:txBody>
      </p:sp>
      <p:sp>
        <p:nvSpPr>
          <p:cNvPr id="4" name="TextBox 3">
            <a:extLst>
              <a:ext uri="{FF2B5EF4-FFF2-40B4-BE49-F238E27FC236}">
                <a16:creationId xmlns:a16="http://schemas.microsoft.com/office/drawing/2014/main" id="{425C490C-AF86-CEFB-C007-D3FCF121228A}"/>
              </a:ext>
            </a:extLst>
          </p:cNvPr>
          <p:cNvSpPr txBox="1"/>
          <p:nvPr/>
        </p:nvSpPr>
        <p:spPr>
          <a:xfrm>
            <a:off x="3059266" y="4059878"/>
            <a:ext cx="7202334" cy="584775"/>
          </a:xfrm>
          <a:prstGeom prst="rect">
            <a:avLst/>
          </a:prstGeom>
          <a:noFill/>
        </p:spPr>
        <p:txBody>
          <a:bodyPr wrap="square" rtlCol="0">
            <a:spAutoFit/>
          </a:bodyPr>
          <a:lstStyle/>
          <a:p>
            <a:r>
              <a:rPr lang="en-US" sz="1600" b="1">
                <a:solidFill>
                  <a:srgbClr val="0000FF"/>
                </a:solidFill>
              </a:rPr>
              <a:t>Note the energy magnitude corresponds to the precession frequency of a classical spin in a magnetic field (see EM folder) (since g and the s cancel out, more or less).  </a:t>
            </a:r>
          </a:p>
        </p:txBody>
      </p:sp>
    </p:spTree>
    <p:extLst>
      <p:ext uri="{BB962C8B-B14F-4D97-AF65-F5344CB8AC3E}">
        <p14:creationId xmlns:p14="http://schemas.microsoft.com/office/powerpoint/2010/main" val="291914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1644003" y="154054"/>
            <a:ext cx="7389644" cy="584775"/>
          </a:xfrm>
          <a:prstGeom prst="rect">
            <a:avLst/>
          </a:prstGeom>
          <a:noFill/>
        </p:spPr>
        <p:txBody>
          <a:bodyPr wrap="square" rtlCol="0">
            <a:spAutoFit/>
          </a:bodyPr>
          <a:lstStyle/>
          <a:p>
            <a:r>
              <a:rPr lang="en-US" sz="3200" b="1" u="sng"/>
              <a:t>H Magnetic Field (Symmetric Gauge)</a:t>
            </a:r>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2530914340"/>
              </p:ext>
            </p:extLst>
          </p:nvPr>
        </p:nvGraphicFramePr>
        <p:xfrm>
          <a:off x="367031" y="1333825"/>
          <a:ext cx="1969770" cy="574154"/>
        </p:xfrm>
        <a:graphic>
          <a:graphicData uri="http://schemas.openxmlformats.org/presentationml/2006/ole">
            <mc:AlternateContent xmlns:mc="http://schemas.openxmlformats.org/markup-compatibility/2006">
              <mc:Choice xmlns:v="urn:schemas-microsoft-com:vml" Requires="v">
                <p:oleObj name="Equation" r:id="rId2" imgW="1473120" imgH="431640" progId="Equation.DSMT4">
                  <p:embed/>
                </p:oleObj>
              </mc:Choice>
              <mc:Fallback>
                <p:oleObj name="Equation" r:id="rId2" imgW="1473120" imgH="43164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367031" y="1333825"/>
                        <a:ext cx="1969770" cy="574154"/>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CF824A5-5820-49AF-8F5D-315EEF7448B6}"/>
              </a:ext>
            </a:extLst>
          </p:cNvPr>
          <p:cNvSpPr txBox="1"/>
          <p:nvPr/>
        </p:nvSpPr>
        <p:spPr>
          <a:xfrm>
            <a:off x="288266" y="892241"/>
            <a:ext cx="3715980" cy="338554"/>
          </a:xfrm>
          <a:prstGeom prst="rect">
            <a:avLst/>
          </a:prstGeom>
          <a:noFill/>
        </p:spPr>
        <p:txBody>
          <a:bodyPr wrap="square" rtlCol="0">
            <a:spAutoFit/>
          </a:bodyPr>
          <a:lstStyle/>
          <a:p>
            <a:r>
              <a:rPr lang="en-US" sz="1600"/>
              <a:t>Yep yep yep…</a:t>
            </a:r>
          </a:p>
        </p:txBody>
      </p:sp>
      <p:sp>
        <p:nvSpPr>
          <p:cNvPr id="22" name="TextBox 21">
            <a:extLst>
              <a:ext uri="{FF2B5EF4-FFF2-40B4-BE49-F238E27FC236}">
                <a16:creationId xmlns:a16="http://schemas.microsoft.com/office/drawing/2014/main" id="{E95FB268-1B3C-4EB5-9847-F5CA29B6B3DA}"/>
              </a:ext>
            </a:extLst>
          </p:cNvPr>
          <p:cNvSpPr txBox="1"/>
          <p:nvPr/>
        </p:nvSpPr>
        <p:spPr>
          <a:xfrm>
            <a:off x="266139" y="2070491"/>
            <a:ext cx="8142751" cy="1169551"/>
          </a:xfrm>
          <a:prstGeom prst="rect">
            <a:avLst/>
          </a:prstGeom>
          <a:noFill/>
        </p:spPr>
        <p:txBody>
          <a:bodyPr wrap="square" rtlCol="0">
            <a:spAutoFit/>
          </a:bodyPr>
          <a:lstStyle/>
          <a:p>
            <a:r>
              <a:rPr lang="en-US" sz="1400"/>
              <a:t>So we’ll recall that H is the Hamiltonian, which is also the energy.  But p is the canonical conjugate to x, the generator of translation, which is only </a:t>
            </a:r>
            <a:r>
              <a:rPr lang="en-US" sz="1400" i="1"/>
              <a:t>momentum</a:t>
            </a:r>
            <a:r>
              <a:rPr lang="en-US" sz="1400"/>
              <a:t>, when no velocity-dependent fields are present. We’ll assume that B is in the z direction, and choose a gauge for A that is cylindrically symmetric, so that it commutes with L</a:t>
            </a:r>
            <a:r>
              <a:rPr lang="en-US" sz="1400" baseline="-25000"/>
              <a:t>z</a:t>
            </a:r>
            <a:r>
              <a:rPr lang="en-US" sz="1400"/>
              <a:t>, so that the wavefunctions we get correspond well to our intuition.  So let </a:t>
            </a:r>
            <a:r>
              <a:rPr lang="en-US" sz="1400" b="1"/>
              <a:t>A</a:t>
            </a:r>
            <a:r>
              <a:rPr lang="en-US" sz="1400"/>
              <a:t> = -(1/2)</a:t>
            </a:r>
            <a:r>
              <a:rPr lang="en-US" sz="1400" b="1"/>
              <a:t>r</a:t>
            </a:r>
            <a:r>
              <a:rPr lang="en-US" sz="1400"/>
              <a:t>×</a:t>
            </a:r>
            <a:r>
              <a:rPr lang="en-US" sz="1400" b="1"/>
              <a:t>B</a:t>
            </a:r>
            <a:r>
              <a:rPr lang="en-US" sz="1400"/>
              <a:t>, where </a:t>
            </a:r>
            <a:r>
              <a:rPr lang="en-US" sz="1400" b="1"/>
              <a:t>B</a:t>
            </a:r>
            <a:r>
              <a:rPr lang="en-US" sz="1400"/>
              <a:t> = (0,0,B).  Plugging this in, going to cylindrical coordinates, and doing the usual, we get:</a:t>
            </a:r>
          </a:p>
        </p:txBody>
      </p:sp>
      <p:graphicFrame>
        <p:nvGraphicFramePr>
          <p:cNvPr id="5" name="Object 4">
            <a:extLst>
              <a:ext uri="{FF2B5EF4-FFF2-40B4-BE49-F238E27FC236}">
                <a16:creationId xmlns:a16="http://schemas.microsoft.com/office/drawing/2014/main" id="{BB591DAC-6E84-4316-9BFA-93ED0BDC854C}"/>
              </a:ext>
            </a:extLst>
          </p:cNvPr>
          <p:cNvGraphicFramePr>
            <a:graphicFrameLocks noChangeAspect="1"/>
          </p:cNvGraphicFramePr>
          <p:nvPr>
            <p:extLst>
              <p:ext uri="{D42A27DB-BD31-4B8C-83A1-F6EECF244321}">
                <p14:modId xmlns:p14="http://schemas.microsoft.com/office/powerpoint/2010/main" val="797440922"/>
              </p:ext>
            </p:extLst>
          </p:nvPr>
        </p:nvGraphicFramePr>
        <p:xfrm>
          <a:off x="288266" y="4712918"/>
          <a:ext cx="6356350" cy="1731963"/>
        </p:xfrm>
        <a:graphic>
          <a:graphicData uri="http://schemas.openxmlformats.org/presentationml/2006/ole">
            <mc:AlternateContent xmlns:mc="http://schemas.openxmlformats.org/markup-compatibility/2006">
              <mc:Choice xmlns:v="urn:schemas-microsoft-com:vml" Requires="v">
                <p:oleObj name="Equation" r:id="rId4" imgW="5308560" imgH="1447560" progId="Equation.DSMT4">
                  <p:embed/>
                </p:oleObj>
              </mc:Choice>
              <mc:Fallback>
                <p:oleObj name="Equation" r:id="rId4" imgW="5308560" imgH="1447560" progId="Equation.DSMT4">
                  <p:embed/>
                  <p:pic>
                    <p:nvPicPr>
                      <p:cNvPr id="5" name="Object 4">
                        <a:extLst>
                          <a:ext uri="{FF2B5EF4-FFF2-40B4-BE49-F238E27FC236}">
                            <a16:creationId xmlns:a16="http://schemas.microsoft.com/office/drawing/2014/main" id="{BB591DAC-6E84-4316-9BFA-93ED0BDC854C}"/>
                          </a:ext>
                        </a:extLst>
                      </p:cNvPr>
                      <p:cNvPicPr>
                        <a:picLocks noChangeAspect="1" noChangeArrowheads="1"/>
                      </p:cNvPicPr>
                      <p:nvPr/>
                    </p:nvPicPr>
                    <p:blipFill>
                      <a:blip r:embed="rId5"/>
                      <a:srcRect/>
                      <a:stretch>
                        <a:fillRect/>
                      </a:stretch>
                    </p:blipFill>
                    <p:spPr bwMode="auto">
                      <a:xfrm>
                        <a:off x="288266" y="4712918"/>
                        <a:ext cx="6356350" cy="1731963"/>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CABB401B-E970-41E8-9814-B1D702E52A40}"/>
              </a:ext>
            </a:extLst>
          </p:cNvPr>
          <p:cNvSpPr txBox="1"/>
          <p:nvPr/>
        </p:nvSpPr>
        <p:spPr>
          <a:xfrm>
            <a:off x="7045642" y="3296570"/>
            <a:ext cx="4973638" cy="2246769"/>
          </a:xfrm>
          <a:prstGeom prst="rect">
            <a:avLst/>
          </a:prstGeom>
          <a:noFill/>
        </p:spPr>
        <p:txBody>
          <a:bodyPr wrap="square" rtlCol="0">
            <a:spAutoFit/>
          </a:bodyPr>
          <a:lstStyle/>
          <a:p>
            <a:r>
              <a:rPr lang="en-US" sz="1400"/>
              <a:t>The L</a:t>
            </a:r>
            <a:r>
              <a:rPr lang="en-US" sz="1400" baseline="30000"/>
              <a:t>a</a:t>
            </a:r>
            <a:r>
              <a:rPr lang="en-US" sz="1400" baseline="-25000"/>
              <a:t>b</a:t>
            </a:r>
            <a:r>
              <a:rPr lang="en-US" sz="1400"/>
              <a:t> functions are Laguerre polynomials.  </a:t>
            </a:r>
            <a:r>
              <a:rPr lang="en-US" sz="1400" b="1">
                <a:solidFill>
                  <a:srgbClr val="0000FF"/>
                </a:solidFill>
              </a:rPr>
              <a:t>Note that </a:t>
            </a:r>
            <a:r>
              <a:rPr lang="el-GR" sz="1400" b="1">
                <a:solidFill>
                  <a:srgbClr val="0000FF"/>
                </a:solidFill>
              </a:rPr>
              <a:t>ω</a:t>
            </a:r>
            <a:r>
              <a:rPr lang="en-US" sz="1400" b="1">
                <a:solidFill>
                  <a:srgbClr val="0000FF"/>
                </a:solidFill>
              </a:rPr>
              <a:t> is just the classical orbital angular frequency. </a:t>
            </a:r>
            <a:r>
              <a:rPr lang="en-US" sz="1400">
                <a:solidFill>
                  <a:srgbClr val="FF0000"/>
                </a:solidFill>
              </a:rPr>
              <a:t> </a:t>
            </a:r>
            <a:r>
              <a:rPr lang="en-US" sz="1400"/>
              <a:t>And the length scale attached to r is the (inverse of the) radial thickness, ℓ</a:t>
            </a:r>
            <a:r>
              <a:rPr lang="en-US" sz="1400" baseline="-25000"/>
              <a:t>B</a:t>
            </a:r>
            <a:r>
              <a:rPr lang="en-US" sz="1400"/>
              <a:t>, of the charge’s orbit.  The energy breaks down into three contributions: orbital KE, radial KE (allowed due to fuzziness of the orbital radius), and vertical KE coming in through the z-momentum.  Finally, we’ll note that as the L</a:t>
            </a:r>
            <a:r>
              <a:rPr lang="en-US" sz="1400" baseline="-25000"/>
              <a:t>z</a:t>
            </a:r>
            <a:r>
              <a:rPr lang="en-US" sz="1400"/>
              <a:t> quantum number grows, the peak of the radial function gets pushed out – i.e., the orbital radius gets pushed out, as we would expect on classical grounds (but do note L is not physical angular momentum any more).</a:t>
            </a:r>
            <a:endParaRPr lang="en-US" sz="1600"/>
          </a:p>
        </p:txBody>
      </p:sp>
      <p:graphicFrame>
        <p:nvGraphicFramePr>
          <p:cNvPr id="4" name="Object 3">
            <a:extLst>
              <a:ext uri="{FF2B5EF4-FFF2-40B4-BE49-F238E27FC236}">
                <a16:creationId xmlns:a16="http://schemas.microsoft.com/office/drawing/2014/main" id="{103DE7E5-65BC-4885-89A7-CD59843B0213}"/>
              </a:ext>
            </a:extLst>
          </p:cNvPr>
          <p:cNvGraphicFramePr>
            <a:graphicFrameLocks noChangeAspect="1"/>
          </p:cNvGraphicFramePr>
          <p:nvPr>
            <p:extLst>
              <p:ext uri="{D42A27DB-BD31-4B8C-83A1-F6EECF244321}">
                <p14:modId xmlns:p14="http://schemas.microsoft.com/office/powerpoint/2010/main" val="163411109"/>
              </p:ext>
            </p:extLst>
          </p:nvPr>
        </p:nvGraphicFramePr>
        <p:xfrm>
          <a:off x="305118" y="3389944"/>
          <a:ext cx="4448175" cy="554038"/>
        </p:xfrm>
        <a:graphic>
          <a:graphicData uri="http://schemas.openxmlformats.org/presentationml/2006/ole">
            <mc:AlternateContent xmlns:mc="http://schemas.openxmlformats.org/markup-compatibility/2006">
              <mc:Choice xmlns:v="urn:schemas-microsoft-com:vml" Requires="v">
                <p:oleObj name="Equation" r:id="rId6" imgW="3555720" imgH="444240" progId="Equation.DSMT4">
                  <p:embed/>
                </p:oleObj>
              </mc:Choice>
              <mc:Fallback>
                <p:oleObj name="Equation" r:id="rId6" imgW="3555720" imgH="444240" progId="Equation.DSMT4">
                  <p:embed/>
                  <p:pic>
                    <p:nvPicPr>
                      <p:cNvPr id="4" name="Object 3">
                        <a:extLst>
                          <a:ext uri="{FF2B5EF4-FFF2-40B4-BE49-F238E27FC236}">
                            <a16:creationId xmlns:a16="http://schemas.microsoft.com/office/drawing/2014/main" id="{103DE7E5-65BC-4885-89A7-CD59843B0213}"/>
                          </a:ext>
                        </a:extLst>
                      </p:cNvPr>
                      <p:cNvPicPr>
                        <a:picLocks noChangeAspect="1" noChangeArrowheads="1"/>
                      </p:cNvPicPr>
                      <p:nvPr/>
                    </p:nvPicPr>
                    <p:blipFill>
                      <a:blip r:embed="rId7"/>
                      <a:srcRect/>
                      <a:stretch>
                        <a:fillRect/>
                      </a:stretch>
                    </p:blipFill>
                    <p:spPr bwMode="auto">
                      <a:xfrm>
                        <a:off x="305118" y="3389944"/>
                        <a:ext cx="4448175" cy="55403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69387BD5-1964-489B-8D86-A34CA3A6388A}"/>
              </a:ext>
            </a:extLst>
          </p:cNvPr>
          <p:cNvSpPr txBox="1"/>
          <p:nvPr/>
        </p:nvSpPr>
        <p:spPr>
          <a:xfrm>
            <a:off x="249289" y="4195666"/>
            <a:ext cx="3738105" cy="307777"/>
          </a:xfrm>
          <a:prstGeom prst="rect">
            <a:avLst/>
          </a:prstGeom>
          <a:noFill/>
        </p:spPr>
        <p:txBody>
          <a:bodyPr wrap="square" rtlCol="0">
            <a:spAutoFit/>
          </a:bodyPr>
          <a:lstStyle/>
          <a:p>
            <a:r>
              <a:rPr lang="en-US" sz="1400"/>
              <a:t>Going to cylindrical coordinates and solving:</a:t>
            </a:r>
            <a:endParaRPr lang="en-US"/>
          </a:p>
        </p:txBody>
      </p:sp>
      <p:pic>
        <p:nvPicPr>
          <p:cNvPr id="3" name="Picture 2">
            <a:extLst>
              <a:ext uri="{FF2B5EF4-FFF2-40B4-BE49-F238E27FC236}">
                <a16:creationId xmlns:a16="http://schemas.microsoft.com/office/drawing/2014/main" id="{73FE1530-1DA7-C5E2-27FB-963DEC332B9F}"/>
              </a:ext>
            </a:extLst>
          </p:cNvPr>
          <p:cNvPicPr>
            <a:picLocks noChangeAspect="1"/>
          </p:cNvPicPr>
          <p:nvPr/>
        </p:nvPicPr>
        <p:blipFill>
          <a:blip r:embed="rId8"/>
          <a:stretch>
            <a:fillRect/>
          </a:stretch>
        </p:blipFill>
        <p:spPr>
          <a:xfrm>
            <a:off x="8336585" y="69806"/>
            <a:ext cx="3707560" cy="2617730"/>
          </a:xfrm>
          <a:prstGeom prst="rect">
            <a:avLst/>
          </a:prstGeom>
        </p:spPr>
      </p:pic>
      <p:sp>
        <p:nvSpPr>
          <p:cNvPr id="8" name="TextBox 7">
            <a:extLst>
              <a:ext uri="{FF2B5EF4-FFF2-40B4-BE49-F238E27FC236}">
                <a16:creationId xmlns:a16="http://schemas.microsoft.com/office/drawing/2014/main" id="{4CF824A5-5820-49AF-8F5D-315EEF7448B6}"/>
              </a:ext>
            </a:extLst>
          </p:cNvPr>
          <p:cNvSpPr txBox="1"/>
          <p:nvPr/>
        </p:nvSpPr>
        <p:spPr>
          <a:xfrm>
            <a:off x="7045642" y="5578899"/>
            <a:ext cx="4858092" cy="1169551"/>
          </a:xfrm>
          <a:prstGeom prst="rect">
            <a:avLst/>
          </a:prstGeom>
          <a:noFill/>
        </p:spPr>
        <p:txBody>
          <a:bodyPr wrap="square" rtlCol="0">
            <a:spAutoFit/>
          </a:bodyPr>
          <a:lstStyle/>
          <a:p>
            <a:r>
              <a:rPr lang="en-US" sz="1400"/>
              <a:t>Can see that the eigenenergies are quite degenerate.  One could say infinitely degenerate, but in reality, as we increase m, say, the radius of the wavefunction increases, and will eventually hit the edges of the sample.  So in practice, the energy levels are only finitely degenerate.  </a:t>
            </a:r>
          </a:p>
        </p:txBody>
      </p:sp>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08C5318B-04CC-331F-3CB8-C260E89C642D}"/>
                  </a:ext>
                </a:extLst>
              </p14:cNvPr>
              <p14:cNvContentPartPr/>
              <p14:nvPr/>
            </p14:nvContentPartPr>
            <p14:xfrm>
              <a:off x="6095000" y="4561480"/>
              <a:ext cx="510480" cy="749052"/>
            </p14:xfrm>
          </p:contentPart>
        </mc:Choice>
        <mc:Fallback xmlns="">
          <p:pic>
            <p:nvPicPr>
              <p:cNvPr id="9" name="Ink 8">
                <a:extLst>
                  <a:ext uri="{FF2B5EF4-FFF2-40B4-BE49-F238E27FC236}">
                    <a16:creationId xmlns:a16="http://schemas.microsoft.com/office/drawing/2014/main" id="{08C5318B-04CC-331F-3CB8-C260E89C642D}"/>
                  </a:ext>
                </a:extLst>
              </p:cNvPr>
              <p:cNvPicPr/>
              <p:nvPr/>
            </p:nvPicPr>
            <p:blipFill>
              <a:blip r:embed="rId10"/>
              <a:stretch>
                <a:fillRect/>
              </a:stretch>
            </p:blipFill>
            <p:spPr>
              <a:xfrm>
                <a:off x="6086000" y="4552841"/>
                <a:ext cx="528120" cy="766689"/>
              </a:xfrm>
              <a:prstGeom prst="rect">
                <a:avLst/>
              </a:prstGeom>
            </p:spPr>
          </p:pic>
        </mc:Fallback>
      </mc:AlternateContent>
      <p:graphicFrame>
        <p:nvGraphicFramePr>
          <p:cNvPr id="10" name="Object 9">
            <a:extLst>
              <a:ext uri="{FF2B5EF4-FFF2-40B4-BE49-F238E27FC236}">
                <a16:creationId xmlns:a16="http://schemas.microsoft.com/office/drawing/2014/main" id="{B1688162-3EDB-CB30-34E0-A1EC6BA50E24}"/>
              </a:ext>
            </a:extLst>
          </p:cNvPr>
          <p:cNvGraphicFramePr>
            <a:graphicFrameLocks noChangeAspect="1"/>
          </p:cNvGraphicFramePr>
          <p:nvPr>
            <p:extLst>
              <p:ext uri="{D42A27DB-BD31-4B8C-83A1-F6EECF244321}">
                <p14:modId xmlns:p14="http://schemas.microsoft.com/office/powerpoint/2010/main" val="1573405769"/>
              </p:ext>
            </p:extLst>
          </p:nvPr>
        </p:nvGraphicFramePr>
        <p:xfrm>
          <a:off x="6130518" y="4138003"/>
          <a:ext cx="298450" cy="378037"/>
        </p:xfrm>
        <a:graphic>
          <a:graphicData uri="http://schemas.openxmlformats.org/presentationml/2006/ole">
            <mc:AlternateContent xmlns:mc="http://schemas.openxmlformats.org/markup-compatibility/2006">
              <mc:Choice xmlns:v="urn:schemas-microsoft-com:vml" Requires="v">
                <p:oleObj name="Equation" r:id="rId11" imgW="190440" imgH="241200" progId="Equation.DSMT4">
                  <p:embed/>
                </p:oleObj>
              </mc:Choice>
              <mc:Fallback>
                <p:oleObj name="Equation" r:id="rId11" imgW="190440" imgH="241200" progId="Equation.DSMT4">
                  <p:embed/>
                  <p:pic>
                    <p:nvPicPr>
                      <p:cNvPr id="0" name=""/>
                      <p:cNvPicPr/>
                      <p:nvPr/>
                    </p:nvPicPr>
                    <p:blipFill>
                      <a:blip r:embed="rId12"/>
                      <a:stretch>
                        <a:fillRect/>
                      </a:stretch>
                    </p:blipFill>
                    <p:spPr>
                      <a:xfrm>
                        <a:off x="6130518" y="4138003"/>
                        <a:ext cx="298450" cy="378037"/>
                      </a:xfrm>
                      <a:prstGeom prst="rect">
                        <a:avLst/>
                      </a:prstGeom>
                    </p:spPr>
                  </p:pic>
                </p:oleObj>
              </mc:Fallback>
            </mc:AlternateContent>
          </a:graphicData>
        </a:graphic>
      </p:graphicFrame>
    </p:spTree>
    <p:extLst>
      <p:ext uri="{BB962C8B-B14F-4D97-AF65-F5344CB8AC3E}">
        <p14:creationId xmlns:p14="http://schemas.microsoft.com/office/powerpoint/2010/main" val="3893683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28BAAF14-B287-6486-2193-75FBCA7A1521}"/>
              </a:ext>
            </a:extLst>
          </p:cNvPr>
          <p:cNvPicPr>
            <a:picLocks noChangeAspect="1"/>
          </p:cNvPicPr>
          <p:nvPr/>
        </p:nvPicPr>
        <p:blipFill>
          <a:blip r:embed="rId2"/>
          <a:stretch>
            <a:fillRect/>
          </a:stretch>
        </p:blipFill>
        <p:spPr>
          <a:xfrm>
            <a:off x="8098959" y="287495"/>
            <a:ext cx="3876017" cy="1484432"/>
          </a:xfrm>
          <a:prstGeom prst="rect">
            <a:avLst/>
          </a:prstGeom>
        </p:spPr>
      </p:pic>
      <p:sp>
        <p:nvSpPr>
          <p:cNvPr id="2" name="TextBox 1">
            <a:extLst>
              <a:ext uri="{FF2B5EF4-FFF2-40B4-BE49-F238E27FC236}">
                <a16:creationId xmlns:a16="http://schemas.microsoft.com/office/drawing/2014/main" id="{FA288940-21E5-49D2-9E96-0F0E4DCB4757}"/>
              </a:ext>
            </a:extLst>
          </p:cNvPr>
          <p:cNvSpPr txBox="1"/>
          <p:nvPr/>
        </p:nvSpPr>
        <p:spPr>
          <a:xfrm>
            <a:off x="2315497" y="152400"/>
            <a:ext cx="6005495" cy="584775"/>
          </a:xfrm>
          <a:prstGeom prst="rect">
            <a:avLst/>
          </a:prstGeom>
          <a:noFill/>
        </p:spPr>
        <p:txBody>
          <a:bodyPr wrap="square" rtlCol="0">
            <a:spAutoFit/>
          </a:bodyPr>
          <a:lstStyle/>
          <a:p>
            <a:r>
              <a:rPr lang="en-US" sz="3200" b="1" u="sng"/>
              <a:t>H Magnetic Field (Landau Gauge)</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TextBox 12">
            <a:extLst>
              <a:ext uri="{FF2B5EF4-FFF2-40B4-BE49-F238E27FC236}">
                <a16:creationId xmlns:a16="http://schemas.microsoft.com/office/drawing/2014/main" id="{936A44F2-C62C-4BA1-AA5F-9D033241B9A9}"/>
              </a:ext>
            </a:extLst>
          </p:cNvPr>
          <p:cNvSpPr txBox="1"/>
          <p:nvPr/>
        </p:nvSpPr>
        <p:spPr>
          <a:xfrm>
            <a:off x="277509" y="3413188"/>
            <a:ext cx="11579211" cy="1169551"/>
          </a:xfrm>
          <a:prstGeom prst="rect">
            <a:avLst/>
          </a:prstGeom>
          <a:noFill/>
        </p:spPr>
        <p:txBody>
          <a:bodyPr wrap="square" rtlCol="0">
            <a:spAutoFit/>
          </a:bodyPr>
          <a:lstStyle/>
          <a:p>
            <a:r>
              <a:rPr lang="en-US" sz="1400"/>
              <a:t>So in this gauge we get plane waves in the y-direction, and Gaussian’s in the x (kind of makes sense, looking at </a:t>
            </a:r>
            <a:r>
              <a:rPr lang="en-US" sz="1400" b="1"/>
              <a:t>A</a:t>
            </a:r>
            <a:r>
              <a:rPr lang="en-US" sz="1400"/>
              <a:t>).  I attempted to illustrate this in the picture above.  As k increases (color frequency increases), the center of the wavefunction moves right (for positive e) – which makes sense from a magnetic force point of view.  But interestingly the energy levels depend only on n (the Landau level) which measures x-kinetic energy (represented by curvature of the black line) and are independent of k which measures y kinetic energy; so we see the degeneracy popping up again.  Restricting our wavefunction so that the center of its Gaussian lies between (0, L</a:t>
            </a:r>
            <a:r>
              <a:rPr lang="en-US" sz="1400" baseline="-25000"/>
              <a:t>x</a:t>
            </a:r>
            <a:r>
              <a:rPr lang="en-US" sz="1400"/>
              <a:t>) and imposing periodic boundary conditions between (0,L</a:t>
            </a:r>
            <a:r>
              <a:rPr lang="en-US" sz="1400" baseline="-25000"/>
              <a:t>y</a:t>
            </a:r>
            <a:r>
              <a:rPr lang="en-US" sz="1400"/>
              <a:t>), we see that the # of states per energy level is:  </a:t>
            </a:r>
          </a:p>
        </p:txBody>
      </p:sp>
      <p:graphicFrame>
        <p:nvGraphicFramePr>
          <p:cNvPr id="19" name="Object 18">
            <a:extLst>
              <a:ext uri="{FF2B5EF4-FFF2-40B4-BE49-F238E27FC236}">
                <a16:creationId xmlns:a16="http://schemas.microsoft.com/office/drawing/2014/main" id="{FD0AD0F1-B68A-49FF-97A2-210B41FCC210}"/>
              </a:ext>
            </a:extLst>
          </p:cNvPr>
          <p:cNvGraphicFramePr>
            <a:graphicFrameLocks noChangeAspect="1"/>
          </p:cNvGraphicFramePr>
          <p:nvPr>
            <p:extLst>
              <p:ext uri="{D42A27DB-BD31-4B8C-83A1-F6EECF244321}">
                <p14:modId xmlns:p14="http://schemas.microsoft.com/office/powerpoint/2010/main" val="330322382"/>
              </p:ext>
            </p:extLst>
          </p:nvPr>
        </p:nvGraphicFramePr>
        <p:xfrm>
          <a:off x="383308" y="4773311"/>
          <a:ext cx="3729037" cy="1982788"/>
        </p:xfrm>
        <a:graphic>
          <a:graphicData uri="http://schemas.openxmlformats.org/presentationml/2006/ole">
            <mc:AlternateContent xmlns:mc="http://schemas.openxmlformats.org/markup-compatibility/2006">
              <mc:Choice xmlns:v="urn:schemas-microsoft-com:vml" Requires="v">
                <p:oleObj name="Equation" r:id="rId3" imgW="2958840" imgH="1574640" progId="Equation.DSMT4">
                  <p:embed/>
                </p:oleObj>
              </mc:Choice>
              <mc:Fallback>
                <p:oleObj name="Equation" r:id="rId3" imgW="2958840" imgH="1574640" progId="Equation.DSMT4">
                  <p:embed/>
                  <p:pic>
                    <p:nvPicPr>
                      <p:cNvPr id="19" name="Object 18">
                        <a:extLst>
                          <a:ext uri="{FF2B5EF4-FFF2-40B4-BE49-F238E27FC236}">
                            <a16:creationId xmlns:a16="http://schemas.microsoft.com/office/drawing/2014/main" id="{FD0AD0F1-B68A-49FF-97A2-210B41FCC210}"/>
                          </a:ext>
                        </a:extLst>
                      </p:cNvPr>
                      <p:cNvPicPr/>
                      <p:nvPr/>
                    </p:nvPicPr>
                    <p:blipFill>
                      <a:blip r:embed="rId4"/>
                      <a:stretch>
                        <a:fillRect/>
                      </a:stretch>
                    </p:blipFill>
                    <p:spPr>
                      <a:xfrm>
                        <a:off x="383308" y="4773311"/>
                        <a:ext cx="3729037" cy="198278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753AF4E-058F-49F5-BEC8-15BFB62E771C}"/>
              </a:ext>
            </a:extLst>
          </p:cNvPr>
          <p:cNvSpPr txBox="1"/>
          <p:nvPr/>
        </p:nvSpPr>
        <p:spPr>
          <a:xfrm flipH="1">
            <a:off x="3162224" y="4822405"/>
            <a:ext cx="5867551" cy="954107"/>
          </a:xfrm>
          <a:prstGeom prst="rect">
            <a:avLst/>
          </a:prstGeom>
          <a:noFill/>
        </p:spPr>
        <p:txBody>
          <a:bodyPr wrap="square" rtlCol="0">
            <a:spAutoFit/>
          </a:bodyPr>
          <a:lstStyle/>
          <a:p>
            <a:r>
              <a:rPr lang="en-US" sz="1400"/>
              <a:t>Note that the free problem (B = 0) would just be a bunch of the typical plane waves.  And the lowest lying states would have practically zero degeneracy.  This is reflected in fact that as B </a:t>
            </a:r>
            <a:r>
              <a:rPr lang="en-US" sz="1400">
                <a:sym typeface="Wingdings" panose="05000000000000000000" pitchFamily="2" charset="2"/>
              </a:rPr>
              <a:t> 0, the centers of the strips spread further apart.  </a:t>
            </a:r>
            <a:r>
              <a:rPr lang="en-US" sz="1400"/>
              <a:t>But interestingly, as B increases the degeneracy does too.  </a:t>
            </a:r>
            <a:endParaRPr lang="en-US"/>
          </a:p>
        </p:txBody>
      </p:sp>
      <p:sp>
        <p:nvSpPr>
          <p:cNvPr id="18" name="TextBox 17">
            <a:extLst>
              <a:ext uri="{FF2B5EF4-FFF2-40B4-BE49-F238E27FC236}">
                <a16:creationId xmlns:a16="http://schemas.microsoft.com/office/drawing/2014/main" id="{962CFDBB-E1A4-4C87-ABD9-0B333F9EDF87}"/>
              </a:ext>
            </a:extLst>
          </p:cNvPr>
          <p:cNvSpPr txBox="1"/>
          <p:nvPr/>
        </p:nvSpPr>
        <p:spPr>
          <a:xfrm>
            <a:off x="8432800" y="2095138"/>
            <a:ext cx="3607111" cy="738664"/>
          </a:xfrm>
          <a:prstGeom prst="rect">
            <a:avLst/>
          </a:prstGeom>
          <a:noFill/>
        </p:spPr>
        <p:txBody>
          <a:bodyPr wrap="square" rtlCol="0">
            <a:spAutoFit/>
          </a:bodyPr>
          <a:lstStyle/>
          <a:p>
            <a:r>
              <a:rPr lang="en-US" sz="1400"/>
              <a:t>Again ℓ</a:t>
            </a:r>
            <a:r>
              <a:rPr lang="en-US" sz="1400" baseline="-25000"/>
              <a:t>B </a:t>
            </a:r>
            <a:r>
              <a:rPr lang="en-US" sz="1400"/>
              <a:t>is the approximate width of the wave function.  But note that degeneracy is not L</a:t>
            </a:r>
            <a:r>
              <a:rPr lang="en-US" sz="1400" baseline="-25000"/>
              <a:t>x</a:t>
            </a:r>
            <a:r>
              <a:rPr lang="en-US" sz="1400"/>
              <a:t>/ℓ</a:t>
            </a:r>
            <a:r>
              <a:rPr lang="en-US" sz="1400" baseline="-25000"/>
              <a:t>B</a:t>
            </a:r>
            <a:r>
              <a:rPr lang="en-US" sz="1400"/>
              <a:t> because these psi-strips overlap quite a bit.</a:t>
            </a:r>
            <a:endParaRPr lang="en-US"/>
          </a:p>
        </p:txBody>
      </p:sp>
      <p:graphicFrame>
        <p:nvGraphicFramePr>
          <p:cNvPr id="22" name="Object 21">
            <a:extLst>
              <a:ext uri="{FF2B5EF4-FFF2-40B4-BE49-F238E27FC236}">
                <a16:creationId xmlns:a16="http://schemas.microsoft.com/office/drawing/2014/main" id="{1CDC1469-1523-47C9-98AB-A0413E500FB9}"/>
              </a:ext>
            </a:extLst>
          </p:cNvPr>
          <p:cNvGraphicFramePr>
            <a:graphicFrameLocks noChangeAspect="1"/>
          </p:cNvGraphicFramePr>
          <p:nvPr>
            <p:extLst>
              <p:ext uri="{D42A27DB-BD31-4B8C-83A1-F6EECF244321}">
                <p14:modId xmlns:p14="http://schemas.microsoft.com/office/powerpoint/2010/main" val="1733069167"/>
              </p:ext>
            </p:extLst>
          </p:nvPr>
        </p:nvGraphicFramePr>
        <p:xfrm>
          <a:off x="9810896" y="4925741"/>
          <a:ext cx="2286000" cy="1882775"/>
        </p:xfrm>
        <a:graphic>
          <a:graphicData uri="http://schemas.openxmlformats.org/presentationml/2006/ole">
            <mc:AlternateContent xmlns:mc="http://schemas.openxmlformats.org/markup-compatibility/2006">
              <mc:Choice xmlns:v="urn:schemas-microsoft-com:vml" Requires="v">
                <p:oleObj name="Bitmap Image" r:id="rId5" imgW="2286000" imgH="1882080" progId="Paint.Picture">
                  <p:embed/>
                </p:oleObj>
              </mc:Choice>
              <mc:Fallback>
                <p:oleObj name="Bitmap Image" r:id="rId5" imgW="2286000" imgH="1882080" progId="Paint.Picture">
                  <p:embed/>
                  <p:pic>
                    <p:nvPicPr>
                      <p:cNvPr id="22" name="Object 21">
                        <a:extLst>
                          <a:ext uri="{FF2B5EF4-FFF2-40B4-BE49-F238E27FC236}">
                            <a16:creationId xmlns:a16="http://schemas.microsoft.com/office/drawing/2014/main" id="{1CDC1469-1523-47C9-98AB-A0413E500FB9}"/>
                          </a:ext>
                        </a:extLst>
                      </p:cNvPr>
                      <p:cNvPicPr/>
                      <p:nvPr/>
                    </p:nvPicPr>
                    <p:blipFill>
                      <a:blip r:embed="rId6"/>
                      <a:stretch>
                        <a:fillRect/>
                      </a:stretch>
                    </p:blipFill>
                    <p:spPr>
                      <a:xfrm>
                        <a:off x="9810896" y="4925741"/>
                        <a:ext cx="2286000" cy="1882775"/>
                      </a:xfrm>
                      <a:prstGeom prst="rect">
                        <a:avLst/>
                      </a:prstGeom>
                    </p:spPr>
                  </p:pic>
                </p:oleObj>
              </mc:Fallback>
            </mc:AlternateContent>
          </a:graphicData>
        </a:graphic>
      </p:graphicFrame>
      <p:sp>
        <p:nvSpPr>
          <p:cNvPr id="24" name="Freeform: Shape 23">
            <a:extLst>
              <a:ext uri="{FF2B5EF4-FFF2-40B4-BE49-F238E27FC236}">
                <a16:creationId xmlns:a16="http://schemas.microsoft.com/office/drawing/2014/main" id="{B5B30C59-6418-4194-806A-458981D00732}"/>
              </a:ext>
            </a:extLst>
          </p:cNvPr>
          <p:cNvSpPr/>
          <p:nvPr/>
        </p:nvSpPr>
        <p:spPr>
          <a:xfrm rot="250094">
            <a:off x="10135641" y="5860361"/>
            <a:ext cx="48094" cy="212169"/>
          </a:xfrm>
          <a:custGeom>
            <a:avLst/>
            <a:gdLst>
              <a:gd name="connsiteX0" fmla="*/ 123510 w 189497"/>
              <a:gd name="connsiteY0" fmla="*/ 0 h 612742"/>
              <a:gd name="connsiteX1" fmla="*/ 66949 w 189497"/>
              <a:gd name="connsiteY1" fmla="*/ 9427 h 612742"/>
              <a:gd name="connsiteX2" fmla="*/ 57522 w 189497"/>
              <a:gd name="connsiteY2" fmla="*/ 37707 h 612742"/>
              <a:gd name="connsiteX3" fmla="*/ 38668 w 189497"/>
              <a:gd name="connsiteY3" fmla="*/ 65987 h 612742"/>
              <a:gd name="connsiteX4" fmla="*/ 29241 w 189497"/>
              <a:gd name="connsiteY4" fmla="*/ 292231 h 612742"/>
              <a:gd name="connsiteX5" fmla="*/ 961 w 189497"/>
              <a:gd name="connsiteY5" fmla="*/ 301658 h 612742"/>
              <a:gd name="connsiteX6" fmla="*/ 48095 w 189497"/>
              <a:gd name="connsiteY6" fmla="*/ 311084 h 612742"/>
              <a:gd name="connsiteX7" fmla="*/ 76376 w 189497"/>
              <a:gd name="connsiteY7" fmla="*/ 367645 h 612742"/>
              <a:gd name="connsiteX8" fmla="*/ 85802 w 189497"/>
              <a:gd name="connsiteY8" fmla="*/ 499620 h 612742"/>
              <a:gd name="connsiteX9" fmla="*/ 95229 w 189497"/>
              <a:gd name="connsiteY9" fmla="*/ 527901 h 612742"/>
              <a:gd name="connsiteX10" fmla="*/ 123510 w 189497"/>
              <a:gd name="connsiteY10" fmla="*/ 546754 h 612742"/>
              <a:gd name="connsiteX11" fmla="*/ 170644 w 189497"/>
              <a:gd name="connsiteY11" fmla="*/ 603315 h 612742"/>
              <a:gd name="connsiteX12" fmla="*/ 189497 w 189497"/>
              <a:gd name="connsiteY12" fmla="*/ 612742 h 61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9497" h="612742">
                <a:moveTo>
                  <a:pt x="123510" y="0"/>
                </a:moveTo>
                <a:cubicBezTo>
                  <a:pt x="104656" y="3142"/>
                  <a:pt x="83544" y="-56"/>
                  <a:pt x="66949" y="9427"/>
                </a:cubicBezTo>
                <a:cubicBezTo>
                  <a:pt x="58322" y="14357"/>
                  <a:pt x="61966" y="28819"/>
                  <a:pt x="57522" y="37707"/>
                </a:cubicBezTo>
                <a:cubicBezTo>
                  <a:pt x="52455" y="47840"/>
                  <a:pt x="44953" y="56560"/>
                  <a:pt x="38668" y="65987"/>
                </a:cubicBezTo>
                <a:cubicBezTo>
                  <a:pt x="35526" y="141402"/>
                  <a:pt x="41166" y="217699"/>
                  <a:pt x="29241" y="292231"/>
                </a:cubicBezTo>
                <a:cubicBezTo>
                  <a:pt x="27671" y="302043"/>
                  <a:pt x="-6065" y="294632"/>
                  <a:pt x="961" y="301658"/>
                </a:cubicBezTo>
                <a:cubicBezTo>
                  <a:pt x="12291" y="312987"/>
                  <a:pt x="32384" y="307942"/>
                  <a:pt x="48095" y="311084"/>
                </a:cubicBezTo>
                <a:cubicBezTo>
                  <a:pt x="60805" y="330149"/>
                  <a:pt x="73588" y="343950"/>
                  <a:pt x="76376" y="367645"/>
                </a:cubicBezTo>
                <a:cubicBezTo>
                  <a:pt x="81529" y="411447"/>
                  <a:pt x="80649" y="455818"/>
                  <a:pt x="85802" y="499620"/>
                </a:cubicBezTo>
                <a:cubicBezTo>
                  <a:pt x="86963" y="509489"/>
                  <a:pt x="89021" y="520142"/>
                  <a:pt x="95229" y="527901"/>
                </a:cubicBezTo>
                <a:cubicBezTo>
                  <a:pt x="102307" y="536748"/>
                  <a:pt x="114083" y="540470"/>
                  <a:pt x="123510" y="546754"/>
                </a:cubicBezTo>
                <a:cubicBezTo>
                  <a:pt x="140948" y="572912"/>
                  <a:pt x="144718" y="582574"/>
                  <a:pt x="170644" y="603315"/>
                </a:cubicBezTo>
                <a:cubicBezTo>
                  <a:pt x="176131" y="607704"/>
                  <a:pt x="183213" y="609600"/>
                  <a:pt x="189497" y="61274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83B54926-4FED-4B50-A6EA-D6877CD8BC0A}"/>
              </a:ext>
            </a:extLst>
          </p:cNvPr>
          <p:cNvSpPr/>
          <p:nvPr/>
        </p:nvSpPr>
        <p:spPr>
          <a:xfrm>
            <a:off x="9435603" y="5969368"/>
            <a:ext cx="575035" cy="377696"/>
          </a:xfrm>
          <a:custGeom>
            <a:avLst/>
            <a:gdLst>
              <a:gd name="connsiteX0" fmla="*/ 575035 w 575035"/>
              <a:gd name="connsiteY0" fmla="*/ 0 h 377696"/>
              <a:gd name="connsiteX1" fmla="*/ 386499 w 575035"/>
              <a:gd name="connsiteY1" fmla="*/ 18854 h 377696"/>
              <a:gd name="connsiteX2" fmla="*/ 282804 w 575035"/>
              <a:gd name="connsiteY2" fmla="*/ 56561 h 377696"/>
              <a:gd name="connsiteX3" fmla="*/ 254524 w 575035"/>
              <a:gd name="connsiteY3" fmla="*/ 84841 h 377696"/>
              <a:gd name="connsiteX4" fmla="*/ 216817 w 575035"/>
              <a:gd name="connsiteY4" fmla="*/ 113122 h 377696"/>
              <a:gd name="connsiteX5" fmla="*/ 207390 w 575035"/>
              <a:gd name="connsiteY5" fmla="*/ 141402 h 377696"/>
              <a:gd name="connsiteX6" fmla="*/ 169683 w 575035"/>
              <a:gd name="connsiteY6" fmla="*/ 207390 h 377696"/>
              <a:gd name="connsiteX7" fmla="*/ 141402 w 575035"/>
              <a:gd name="connsiteY7" fmla="*/ 273377 h 377696"/>
              <a:gd name="connsiteX8" fmla="*/ 65988 w 575035"/>
              <a:gd name="connsiteY8" fmla="*/ 329938 h 377696"/>
              <a:gd name="connsiteX9" fmla="*/ 9427 w 575035"/>
              <a:gd name="connsiteY9" fmla="*/ 377072 h 377696"/>
              <a:gd name="connsiteX10" fmla="*/ 0 w 575035"/>
              <a:gd name="connsiteY10" fmla="*/ 377072 h 377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035" h="377696">
                <a:moveTo>
                  <a:pt x="575035" y="0"/>
                </a:moveTo>
                <a:cubicBezTo>
                  <a:pt x="542592" y="2496"/>
                  <a:pt x="432164" y="8316"/>
                  <a:pt x="386499" y="18854"/>
                </a:cubicBezTo>
                <a:cubicBezTo>
                  <a:pt x="357887" y="25457"/>
                  <a:pt x="310923" y="45313"/>
                  <a:pt x="282804" y="56561"/>
                </a:cubicBezTo>
                <a:cubicBezTo>
                  <a:pt x="273377" y="65988"/>
                  <a:pt x="264646" y="76165"/>
                  <a:pt x="254524" y="84841"/>
                </a:cubicBezTo>
                <a:cubicBezTo>
                  <a:pt x="242595" y="95066"/>
                  <a:pt x="226875" y="101052"/>
                  <a:pt x="216817" y="113122"/>
                </a:cubicBezTo>
                <a:cubicBezTo>
                  <a:pt x="210456" y="120756"/>
                  <a:pt x="211834" y="132514"/>
                  <a:pt x="207390" y="141402"/>
                </a:cubicBezTo>
                <a:cubicBezTo>
                  <a:pt x="180038" y="196105"/>
                  <a:pt x="194475" y="141277"/>
                  <a:pt x="169683" y="207390"/>
                </a:cubicBezTo>
                <a:cubicBezTo>
                  <a:pt x="158433" y="237390"/>
                  <a:pt x="166634" y="250668"/>
                  <a:pt x="141402" y="273377"/>
                </a:cubicBezTo>
                <a:cubicBezTo>
                  <a:pt x="118046" y="294398"/>
                  <a:pt x="88207" y="307719"/>
                  <a:pt x="65988" y="329938"/>
                </a:cubicBezTo>
                <a:cubicBezTo>
                  <a:pt x="45140" y="350786"/>
                  <a:pt x="35676" y="363948"/>
                  <a:pt x="9427" y="377072"/>
                </a:cubicBezTo>
                <a:cubicBezTo>
                  <a:pt x="6616" y="378477"/>
                  <a:pt x="3142" y="377072"/>
                  <a:pt x="0" y="3770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0FE89D3-79BC-45AF-BC22-DA972CF46692}"/>
              </a:ext>
            </a:extLst>
          </p:cNvPr>
          <p:cNvSpPr txBox="1"/>
          <p:nvPr/>
        </p:nvSpPr>
        <p:spPr>
          <a:xfrm>
            <a:off x="7337960" y="6017435"/>
            <a:ext cx="2097643" cy="738664"/>
          </a:xfrm>
          <a:prstGeom prst="rect">
            <a:avLst/>
          </a:prstGeom>
          <a:noFill/>
        </p:spPr>
        <p:txBody>
          <a:bodyPr wrap="square" rtlCol="0">
            <a:spAutoFit/>
          </a:bodyPr>
          <a:lstStyle/>
          <a:p>
            <a:r>
              <a:rPr lang="en-US" sz="1400"/>
              <a:t>Spacing between levels is proportional to B, as is degeneracy. </a:t>
            </a:r>
            <a:endParaRPr lang="en-US"/>
          </a:p>
        </p:txBody>
      </p:sp>
      <p:sp>
        <p:nvSpPr>
          <p:cNvPr id="9" name="TextBox 8">
            <a:extLst>
              <a:ext uri="{FF2B5EF4-FFF2-40B4-BE49-F238E27FC236}">
                <a16:creationId xmlns:a16="http://schemas.microsoft.com/office/drawing/2014/main" id="{88796DE5-0DB9-2DF2-7A7A-751D8368863C}"/>
              </a:ext>
            </a:extLst>
          </p:cNvPr>
          <p:cNvSpPr txBox="1"/>
          <p:nvPr/>
        </p:nvSpPr>
        <p:spPr>
          <a:xfrm>
            <a:off x="277509" y="1123773"/>
            <a:ext cx="7848854" cy="523220"/>
          </a:xfrm>
          <a:prstGeom prst="rect">
            <a:avLst/>
          </a:prstGeom>
          <a:noFill/>
        </p:spPr>
        <p:txBody>
          <a:bodyPr wrap="square">
            <a:spAutoFit/>
          </a:bodyPr>
          <a:lstStyle/>
          <a:p>
            <a:r>
              <a:rPr lang="en-US" sz="1400"/>
              <a:t>The Landau gauge makes it easier to get things like the degeneracy, etc.  The Landau gauge uses the vector potential: A = (0, Bx, 0).  So we go back to:</a:t>
            </a:r>
          </a:p>
        </p:txBody>
      </p:sp>
      <p:graphicFrame>
        <p:nvGraphicFramePr>
          <p:cNvPr id="12" name="Object 11">
            <a:extLst>
              <a:ext uri="{FF2B5EF4-FFF2-40B4-BE49-F238E27FC236}">
                <a16:creationId xmlns:a16="http://schemas.microsoft.com/office/drawing/2014/main" id="{8C9B1036-C06A-2B0E-FDD0-330D30935076}"/>
              </a:ext>
            </a:extLst>
          </p:cNvPr>
          <p:cNvGraphicFramePr>
            <a:graphicFrameLocks noChangeAspect="1"/>
          </p:cNvGraphicFramePr>
          <p:nvPr>
            <p:extLst>
              <p:ext uri="{D42A27DB-BD31-4B8C-83A1-F6EECF244321}">
                <p14:modId xmlns:p14="http://schemas.microsoft.com/office/powerpoint/2010/main" val="2375869223"/>
              </p:ext>
            </p:extLst>
          </p:nvPr>
        </p:nvGraphicFramePr>
        <p:xfrm>
          <a:off x="361894" y="1718703"/>
          <a:ext cx="1885305" cy="549534"/>
        </p:xfrm>
        <a:graphic>
          <a:graphicData uri="http://schemas.openxmlformats.org/presentationml/2006/ole">
            <mc:AlternateContent xmlns:mc="http://schemas.openxmlformats.org/markup-compatibility/2006">
              <mc:Choice xmlns:v="urn:schemas-microsoft-com:vml" Requires="v">
                <p:oleObj name="Equation" r:id="rId7" imgW="1473120" imgH="431640" progId="Equation.DSMT4">
                  <p:embed/>
                </p:oleObj>
              </mc:Choice>
              <mc:Fallback>
                <p:oleObj name="Equation" r:id="rId7" imgW="1473120" imgH="43164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8"/>
                      <a:srcRect/>
                      <a:stretch>
                        <a:fillRect/>
                      </a:stretch>
                    </p:blipFill>
                    <p:spPr bwMode="auto">
                      <a:xfrm>
                        <a:off x="361894" y="1718703"/>
                        <a:ext cx="1885305" cy="549534"/>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2F65DE65-FA74-E111-3BE8-6420CEBC010D}"/>
              </a:ext>
            </a:extLst>
          </p:cNvPr>
          <p:cNvSpPr txBox="1"/>
          <p:nvPr/>
        </p:nvSpPr>
        <p:spPr>
          <a:xfrm>
            <a:off x="320613" y="2342515"/>
            <a:ext cx="1437067" cy="307777"/>
          </a:xfrm>
          <a:prstGeom prst="rect">
            <a:avLst/>
          </a:prstGeom>
          <a:noFill/>
        </p:spPr>
        <p:txBody>
          <a:bodyPr wrap="square">
            <a:spAutoFit/>
          </a:bodyPr>
          <a:lstStyle/>
          <a:p>
            <a:r>
              <a:rPr lang="en-US" sz="1400"/>
              <a:t>Solutions are:</a:t>
            </a:r>
          </a:p>
        </p:txBody>
      </p:sp>
      <p:graphicFrame>
        <p:nvGraphicFramePr>
          <p:cNvPr id="17" name="Object 16">
            <a:extLst>
              <a:ext uri="{FF2B5EF4-FFF2-40B4-BE49-F238E27FC236}">
                <a16:creationId xmlns:a16="http://schemas.microsoft.com/office/drawing/2014/main" id="{A958FBFD-75F2-7AD2-D90D-F9BC21FFB256}"/>
              </a:ext>
            </a:extLst>
          </p:cNvPr>
          <p:cNvGraphicFramePr>
            <a:graphicFrameLocks noChangeAspect="1"/>
          </p:cNvGraphicFramePr>
          <p:nvPr>
            <p:extLst>
              <p:ext uri="{D42A27DB-BD31-4B8C-83A1-F6EECF244321}">
                <p14:modId xmlns:p14="http://schemas.microsoft.com/office/powerpoint/2010/main" val="2064514881"/>
              </p:ext>
            </p:extLst>
          </p:nvPr>
        </p:nvGraphicFramePr>
        <p:xfrm>
          <a:off x="3841268" y="1939123"/>
          <a:ext cx="901700" cy="600075"/>
        </p:xfrm>
        <a:graphic>
          <a:graphicData uri="http://schemas.openxmlformats.org/presentationml/2006/ole">
            <mc:AlternateContent xmlns:mc="http://schemas.openxmlformats.org/markup-compatibility/2006">
              <mc:Choice xmlns:v="urn:schemas-microsoft-com:vml" Requires="v">
                <p:oleObj name="Equation" r:id="rId9" imgW="901971" imgH="600666" progId="Equation.DSMT4">
                  <p:embed/>
                </p:oleObj>
              </mc:Choice>
              <mc:Fallback>
                <p:oleObj name="Equation" r:id="rId9" imgW="901971" imgH="600666" progId="Equation.DSMT4">
                  <p:embed/>
                  <p:pic>
                    <p:nvPicPr>
                      <p:cNvPr id="0" name=""/>
                      <p:cNvPicPr/>
                      <p:nvPr/>
                    </p:nvPicPr>
                    <p:blipFill>
                      <a:blip r:embed="rId10"/>
                      <a:stretch>
                        <a:fillRect/>
                      </a:stretch>
                    </p:blipFill>
                    <p:spPr>
                      <a:xfrm>
                        <a:off x="3841268" y="1939123"/>
                        <a:ext cx="901700" cy="60007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23" name="Ink 22">
                <a:extLst>
                  <a:ext uri="{FF2B5EF4-FFF2-40B4-BE49-F238E27FC236}">
                    <a16:creationId xmlns:a16="http://schemas.microsoft.com/office/drawing/2014/main" id="{66483D3E-31CA-3901-A22C-81A9AB6DBA0F}"/>
                  </a:ext>
                </a:extLst>
              </p14:cNvPr>
              <p14:cNvContentPartPr/>
              <p14:nvPr/>
            </p14:nvContentPartPr>
            <p14:xfrm>
              <a:off x="3626244" y="2257169"/>
              <a:ext cx="102960" cy="325440"/>
            </p14:xfrm>
          </p:contentPart>
        </mc:Choice>
        <mc:Fallback xmlns="">
          <p:pic>
            <p:nvPicPr>
              <p:cNvPr id="23" name="Ink 22">
                <a:extLst>
                  <a:ext uri="{FF2B5EF4-FFF2-40B4-BE49-F238E27FC236}">
                    <a16:creationId xmlns:a16="http://schemas.microsoft.com/office/drawing/2014/main" id="{66483D3E-31CA-3901-A22C-81A9AB6DBA0F}"/>
                  </a:ext>
                </a:extLst>
              </p:cNvPr>
              <p:cNvPicPr/>
              <p:nvPr/>
            </p:nvPicPr>
            <p:blipFill>
              <a:blip r:embed="rId12"/>
              <a:stretch>
                <a:fillRect/>
              </a:stretch>
            </p:blipFill>
            <p:spPr>
              <a:xfrm>
                <a:off x="3617244" y="2248529"/>
                <a:ext cx="120600" cy="343080"/>
              </a:xfrm>
              <a:prstGeom prst="rect">
                <a:avLst/>
              </a:prstGeom>
            </p:spPr>
          </p:pic>
        </mc:Fallback>
      </mc:AlternateContent>
      <p:graphicFrame>
        <p:nvGraphicFramePr>
          <p:cNvPr id="28" name="Object 27">
            <a:extLst>
              <a:ext uri="{FF2B5EF4-FFF2-40B4-BE49-F238E27FC236}">
                <a16:creationId xmlns:a16="http://schemas.microsoft.com/office/drawing/2014/main" id="{B7069472-DE4C-E3C3-E24B-085EAFE99B1E}"/>
              </a:ext>
            </a:extLst>
          </p:cNvPr>
          <p:cNvGraphicFramePr>
            <a:graphicFrameLocks noChangeAspect="1"/>
          </p:cNvGraphicFramePr>
          <p:nvPr>
            <p:extLst>
              <p:ext uri="{D42A27DB-BD31-4B8C-83A1-F6EECF244321}">
                <p14:modId xmlns:p14="http://schemas.microsoft.com/office/powerpoint/2010/main" val="2160927071"/>
              </p:ext>
            </p:extLst>
          </p:nvPr>
        </p:nvGraphicFramePr>
        <p:xfrm>
          <a:off x="361894" y="2692442"/>
          <a:ext cx="7146925" cy="566737"/>
        </p:xfrm>
        <a:graphic>
          <a:graphicData uri="http://schemas.openxmlformats.org/presentationml/2006/ole">
            <mc:AlternateContent xmlns:mc="http://schemas.openxmlformats.org/markup-compatibility/2006">
              <mc:Choice xmlns:v="urn:schemas-microsoft-com:vml" Requires="v">
                <p:oleObj name="Equation" r:id="rId13" imgW="5600520" imgH="444240" progId="Equation.DSMT4">
                  <p:embed/>
                </p:oleObj>
              </mc:Choice>
              <mc:Fallback>
                <p:oleObj name="Equation" r:id="rId13" imgW="5600520" imgH="444240" progId="Equation.DSMT4">
                  <p:embed/>
                  <p:pic>
                    <p:nvPicPr>
                      <p:cNvPr id="0" name=""/>
                      <p:cNvPicPr/>
                      <p:nvPr/>
                    </p:nvPicPr>
                    <p:blipFill>
                      <a:blip r:embed="rId14"/>
                      <a:stretch>
                        <a:fillRect/>
                      </a:stretch>
                    </p:blipFill>
                    <p:spPr>
                      <a:xfrm>
                        <a:off x="361894" y="2692442"/>
                        <a:ext cx="7146925" cy="566737"/>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33" name="Ink 32">
                <a:extLst>
                  <a:ext uri="{FF2B5EF4-FFF2-40B4-BE49-F238E27FC236}">
                    <a16:creationId xmlns:a16="http://schemas.microsoft.com/office/drawing/2014/main" id="{62759DC8-F50F-8E12-04CA-B4B215E2AADF}"/>
                  </a:ext>
                </a:extLst>
              </p14:cNvPr>
              <p14:cNvContentPartPr/>
              <p14:nvPr/>
            </p14:nvContentPartPr>
            <p14:xfrm>
              <a:off x="11216480" y="1461600"/>
              <a:ext cx="133920" cy="43200"/>
            </p14:xfrm>
          </p:contentPart>
        </mc:Choice>
        <mc:Fallback xmlns="">
          <p:pic>
            <p:nvPicPr>
              <p:cNvPr id="33" name="Ink 32">
                <a:extLst>
                  <a:ext uri="{FF2B5EF4-FFF2-40B4-BE49-F238E27FC236}">
                    <a16:creationId xmlns:a16="http://schemas.microsoft.com/office/drawing/2014/main" id="{62759DC8-F50F-8E12-04CA-B4B215E2AADF}"/>
                  </a:ext>
                </a:extLst>
              </p:cNvPr>
              <p:cNvPicPr/>
              <p:nvPr/>
            </p:nvPicPr>
            <p:blipFill>
              <a:blip r:embed="rId16"/>
              <a:stretch>
                <a:fillRect/>
              </a:stretch>
            </p:blipFill>
            <p:spPr>
              <a:xfrm>
                <a:off x="11207480" y="1452600"/>
                <a:ext cx="151560" cy="608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4" name="Ink 33">
                <a:extLst>
                  <a:ext uri="{FF2B5EF4-FFF2-40B4-BE49-F238E27FC236}">
                    <a16:creationId xmlns:a16="http://schemas.microsoft.com/office/drawing/2014/main" id="{2584CE36-2D0C-1336-24B8-7CD3574E1754}"/>
                  </a:ext>
                </a:extLst>
              </p14:cNvPr>
              <p14:cNvContentPartPr/>
              <p14:nvPr/>
            </p14:nvContentPartPr>
            <p14:xfrm>
              <a:off x="11236640" y="1513800"/>
              <a:ext cx="72000" cy="222480"/>
            </p14:xfrm>
          </p:contentPart>
        </mc:Choice>
        <mc:Fallback xmlns="">
          <p:pic>
            <p:nvPicPr>
              <p:cNvPr id="34" name="Ink 33">
                <a:extLst>
                  <a:ext uri="{FF2B5EF4-FFF2-40B4-BE49-F238E27FC236}">
                    <a16:creationId xmlns:a16="http://schemas.microsoft.com/office/drawing/2014/main" id="{2584CE36-2D0C-1336-24B8-7CD3574E1754}"/>
                  </a:ext>
                </a:extLst>
              </p:cNvPr>
              <p:cNvPicPr/>
              <p:nvPr/>
            </p:nvPicPr>
            <p:blipFill>
              <a:blip r:embed="rId18"/>
              <a:stretch>
                <a:fillRect/>
              </a:stretch>
            </p:blipFill>
            <p:spPr>
              <a:xfrm>
                <a:off x="11227640" y="1504800"/>
                <a:ext cx="89640" cy="240120"/>
              </a:xfrm>
              <a:prstGeom prst="rect">
                <a:avLst/>
              </a:prstGeom>
            </p:spPr>
          </p:pic>
        </mc:Fallback>
      </mc:AlternateContent>
      <p:graphicFrame>
        <p:nvGraphicFramePr>
          <p:cNvPr id="35" name="Object 34">
            <a:extLst>
              <a:ext uri="{FF2B5EF4-FFF2-40B4-BE49-F238E27FC236}">
                <a16:creationId xmlns:a16="http://schemas.microsoft.com/office/drawing/2014/main" id="{6776EB4D-316C-A301-7BDA-C753A3B96109}"/>
              </a:ext>
            </a:extLst>
          </p:cNvPr>
          <p:cNvGraphicFramePr>
            <a:graphicFrameLocks noChangeAspect="1"/>
          </p:cNvGraphicFramePr>
          <p:nvPr>
            <p:extLst>
              <p:ext uri="{D42A27DB-BD31-4B8C-83A1-F6EECF244321}">
                <p14:modId xmlns:p14="http://schemas.microsoft.com/office/powerpoint/2010/main" val="881520912"/>
              </p:ext>
            </p:extLst>
          </p:nvPr>
        </p:nvGraphicFramePr>
        <p:xfrm>
          <a:off x="11298908" y="1590633"/>
          <a:ext cx="228600" cy="342900"/>
        </p:xfrm>
        <a:graphic>
          <a:graphicData uri="http://schemas.openxmlformats.org/presentationml/2006/ole">
            <mc:AlternateContent xmlns:mc="http://schemas.openxmlformats.org/markup-compatibility/2006">
              <mc:Choice xmlns:v="urn:schemas-microsoft-com:vml" Requires="v">
                <p:oleObj name="Equation" r:id="rId19" imgW="152280" imgH="228600" progId="Equation.DSMT4">
                  <p:embed/>
                </p:oleObj>
              </mc:Choice>
              <mc:Fallback>
                <p:oleObj name="Equation" r:id="rId19" imgW="152280" imgH="228600" progId="Equation.DSMT4">
                  <p:embed/>
                  <p:pic>
                    <p:nvPicPr>
                      <p:cNvPr id="0" name=""/>
                      <p:cNvPicPr/>
                      <p:nvPr/>
                    </p:nvPicPr>
                    <p:blipFill>
                      <a:blip r:embed="rId20"/>
                      <a:stretch>
                        <a:fillRect/>
                      </a:stretch>
                    </p:blipFill>
                    <p:spPr>
                      <a:xfrm>
                        <a:off x="11298908" y="1590633"/>
                        <a:ext cx="228600" cy="34290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79F7EF7B-1F0F-E666-A947-F51E24D41DE4}"/>
              </a:ext>
            </a:extLst>
          </p:cNvPr>
          <p:cNvGraphicFramePr>
            <a:graphicFrameLocks noChangeAspect="1"/>
          </p:cNvGraphicFramePr>
          <p:nvPr>
            <p:extLst>
              <p:ext uri="{D42A27DB-BD31-4B8C-83A1-F6EECF244321}">
                <p14:modId xmlns:p14="http://schemas.microsoft.com/office/powerpoint/2010/main" val="2675411768"/>
              </p:ext>
            </p:extLst>
          </p:nvPr>
        </p:nvGraphicFramePr>
        <p:xfrm>
          <a:off x="4841941" y="5988021"/>
          <a:ext cx="1368047" cy="547219"/>
        </p:xfrm>
        <a:graphic>
          <a:graphicData uri="http://schemas.openxmlformats.org/presentationml/2006/ole">
            <mc:AlternateContent xmlns:mc="http://schemas.openxmlformats.org/markup-compatibility/2006">
              <mc:Choice xmlns:v="urn:schemas-microsoft-com:vml" Requires="v">
                <p:oleObj name="Equation" r:id="rId21" imgW="1079280" imgH="431640" progId="Equation.DSMT4">
                  <p:embed/>
                </p:oleObj>
              </mc:Choice>
              <mc:Fallback>
                <p:oleObj name="Equation" r:id="rId21" imgW="1079280" imgH="431640" progId="Equation.DSMT4">
                  <p:embed/>
                  <p:pic>
                    <p:nvPicPr>
                      <p:cNvPr id="0" name=""/>
                      <p:cNvPicPr/>
                      <p:nvPr/>
                    </p:nvPicPr>
                    <p:blipFill>
                      <a:blip r:embed="rId22"/>
                      <a:stretch>
                        <a:fillRect/>
                      </a:stretch>
                    </p:blipFill>
                    <p:spPr>
                      <a:xfrm>
                        <a:off x="4841941" y="5988021"/>
                        <a:ext cx="1368047" cy="547219"/>
                      </a:xfrm>
                      <a:prstGeom prst="rect">
                        <a:avLst/>
                      </a:prstGeom>
                      <a:solidFill>
                        <a:srgbClr val="CCFFCC"/>
                      </a:solidFill>
                    </p:spPr>
                  </p:pic>
                </p:oleObj>
              </mc:Fallback>
            </mc:AlternateContent>
          </a:graphicData>
        </a:graphic>
      </p:graphicFrame>
      <p:cxnSp>
        <p:nvCxnSpPr>
          <p:cNvPr id="38" name="Straight Arrow Connector 37">
            <a:extLst>
              <a:ext uri="{FF2B5EF4-FFF2-40B4-BE49-F238E27FC236}">
                <a16:creationId xmlns:a16="http://schemas.microsoft.com/office/drawing/2014/main" id="{A95C7A53-E95F-C4F5-B7BB-64C9AD5AB3FE}"/>
              </a:ext>
            </a:extLst>
          </p:cNvPr>
          <p:cNvCxnSpPr/>
          <p:nvPr/>
        </p:nvCxnSpPr>
        <p:spPr>
          <a:xfrm>
            <a:off x="4201936" y="6247597"/>
            <a:ext cx="45085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72486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227285" y="140180"/>
            <a:ext cx="7737430" cy="584775"/>
          </a:xfrm>
          <a:prstGeom prst="rect">
            <a:avLst/>
          </a:prstGeom>
          <a:noFill/>
        </p:spPr>
        <p:txBody>
          <a:bodyPr wrap="square" rtlCol="0">
            <a:spAutoFit/>
          </a:bodyPr>
          <a:lstStyle/>
          <a:p>
            <a:r>
              <a:rPr lang="en-US" sz="3200" b="1" u="sng"/>
              <a:t>Position, Momentum, Angular Momentum</a:t>
            </a:r>
          </a:p>
        </p:txBody>
      </p:sp>
      <p:sp>
        <p:nvSpPr>
          <p:cNvPr id="3" name="Rectangle 2">
            <a:extLst>
              <a:ext uri="{FF2B5EF4-FFF2-40B4-BE49-F238E27FC236}">
                <a16:creationId xmlns:a16="http://schemas.microsoft.com/office/drawing/2014/main" id="{1B8D028D-4048-470D-868D-A6CB6B340735}"/>
              </a:ext>
            </a:extLst>
          </p:cNvPr>
          <p:cNvSpPr/>
          <p:nvPr/>
        </p:nvSpPr>
        <p:spPr>
          <a:xfrm>
            <a:off x="358204" y="1561416"/>
            <a:ext cx="2428870"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Position eigenstates</a:t>
            </a:r>
            <a:endParaRPr lang="en-US">
              <a:latin typeface="Times New Roman" panose="02020603050405020304" pitchFamily="18" charset="0"/>
              <a:ea typeface="Times New Roman" panose="02020603050405020304" pitchFamily="18" charset="0"/>
            </a:endParaRPr>
          </a:p>
        </p:txBody>
      </p:sp>
      <p:graphicFrame>
        <p:nvGraphicFramePr>
          <p:cNvPr id="9" name="Object 8">
            <a:extLst>
              <a:ext uri="{FF2B5EF4-FFF2-40B4-BE49-F238E27FC236}">
                <a16:creationId xmlns:a16="http://schemas.microsoft.com/office/drawing/2014/main" id="{9C190535-45B3-4CC4-8D2D-31767952D0B4}"/>
              </a:ext>
            </a:extLst>
          </p:cNvPr>
          <p:cNvGraphicFramePr>
            <a:graphicFrameLocks noChangeAspect="1"/>
          </p:cNvGraphicFramePr>
          <p:nvPr>
            <p:extLst>
              <p:ext uri="{D42A27DB-BD31-4B8C-83A1-F6EECF244321}">
                <p14:modId xmlns:p14="http://schemas.microsoft.com/office/powerpoint/2010/main" val="3040919118"/>
              </p:ext>
            </p:extLst>
          </p:nvPr>
        </p:nvGraphicFramePr>
        <p:xfrm>
          <a:off x="465138" y="2053416"/>
          <a:ext cx="1266825" cy="369887"/>
        </p:xfrm>
        <a:graphic>
          <a:graphicData uri="http://schemas.openxmlformats.org/presentationml/2006/ole">
            <mc:AlternateContent xmlns:mc="http://schemas.openxmlformats.org/markup-compatibility/2006">
              <mc:Choice xmlns:v="urn:schemas-microsoft-com:vml" Requires="v">
                <p:oleObj name="Equation" r:id="rId2" imgW="863280" imgH="253800" progId="Equation.DSMT4">
                  <p:embed/>
                </p:oleObj>
              </mc:Choice>
              <mc:Fallback>
                <p:oleObj name="Equation" r:id="rId2" imgW="863280" imgH="253800" progId="Equation.DSMT4">
                  <p:embed/>
                  <p:pic>
                    <p:nvPicPr>
                      <p:cNvPr id="9" name="Object 8">
                        <a:extLst>
                          <a:ext uri="{FF2B5EF4-FFF2-40B4-BE49-F238E27FC236}">
                            <a16:creationId xmlns:a16="http://schemas.microsoft.com/office/drawing/2014/main" id="{9C190535-45B3-4CC4-8D2D-31767952D0B4}"/>
                          </a:ext>
                        </a:extLst>
                      </p:cNvPr>
                      <p:cNvPicPr>
                        <a:picLocks noChangeAspect="1" noChangeArrowheads="1"/>
                      </p:cNvPicPr>
                      <p:nvPr/>
                    </p:nvPicPr>
                    <p:blipFill>
                      <a:blip r:embed="rId3"/>
                      <a:srcRect/>
                      <a:stretch>
                        <a:fillRect/>
                      </a:stretch>
                    </p:blipFill>
                    <p:spPr bwMode="auto">
                      <a:xfrm>
                        <a:off x="465138" y="2053416"/>
                        <a:ext cx="1266825" cy="369887"/>
                      </a:xfrm>
                      <a:prstGeom prst="rect">
                        <a:avLst/>
                      </a:prstGeom>
                      <a:solidFill>
                        <a:srgbClr val="CCFFCC"/>
                      </a:solidFill>
                    </p:spPr>
                  </p:pic>
                </p:oleObj>
              </mc:Fallback>
            </mc:AlternateContent>
          </a:graphicData>
        </a:graphic>
      </p:graphicFrame>
      <p:sp>
        <p:nvSpPr>
          <p:cNvPr id="18" name="Rectangle 17">
            <a:extLst>
              <a:ext uri="{FF2B5EF4-FFF2-40B4-BE49-F238E27FC236}">
                <a16:creationId xmlns:a16="http://schemas.microsoft.com/office/drawing/2014/main" id="{290FAB0A-D935-49F5-86E3-B59C07B11EFA}"/>
              </a:ext>
            </a:extLst>
          </p:cNvPr>
          <p:cNvSpPr/>
          <p:nvPr/>
        </p:nvSpPr>
        <p:spPr>
          <a:xfrm>
            <a:off x="3694568" y="1561416"/>
            <a:ext cx="2749471"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Momentum eigenstates</a:t>
            </a:r>
            <a:endParaRPr lang="en-US">
              <a:latin typeface="Times New Roman" panose="02020603050405020304" pitchFamily="18" charset="0"/>
              <a:ea typeface="Times New Roman" panose="02020603050405020304" pitchFamily="18" charset="0"/>
            </a:endParaRPr>
          </a:p>
        </p:txBody>
      </p:sp>
      <p:graphicFrame>
        <p:nvGraphicFramePr>
          <p:cNvPr id="19" name="Object 18">
            <a:extLst>
              <a:ext uri="{FF2B5EF4-FFF2-40B4-BE49-F238E27FC236}">
                <a16:creationId xmlns:a16="http://schemas.microsoft.com/office/drawing/2014/main" id="{67F541C4-57CF-4869-9330-88B5003CAAD5}"/>
              </a:ext>
            </a:extLst>
          </p:cNvPr>
          <p:cNvGraphicFramePr>
            <a:graphicFrameLocks noChangeAspect="1"/>
          </p:cNvGraphicFramePr>
          <p:nvPr>
            <p:extLst>
              <p:ext uri="{D42A27DB-BD31-4B8C-83A1-F6EECF244321}">
                <p14:modId xmlns:p14="http://schemas.microsoft.com/office/powerpoint/2010/main" val="4261917591"/>
              </p:ext>
            </p:extLst>
          </p:nvPr>
        </p:nvGraphicFramePr>
        <p:xfrm>
          <a:off x="3777615" y="2058652"/>
          <a:ext cx="1341438" cy="388937"/>
        </p:xfrm>
        <a:graphic>
          <a:graphicData uri="http://schemas.openxmlformats.org/presentationml/2006/ole">
            <mc:AlternateContent xmlns:mc="http://schemas.openxmlformats.org/markup-compatibility/2006">
              <mc:Choice xmlns:v="urn:schemas-microsoft-com:vml" Requires="v">
                <p:oleObj name="Equation" r:id="rId4" imgW="914400" imgH="266400" progId="Equation.DSMT4">
                  <p:embed/>
                </p:oleObj>
              </mc:Choice>
              <mc:Fallback>
                <p:oleObj name="Equation" r:id="rId4" imgW="914400" imgH="266400" progId="Equation.DSMT4">
                  <p:embed/>
                  <p:pic>
                    <p:nvPicPr>
                      <p:cNvPr id="19" name="Object 18">
                        <a:extLst>
                          <a:ext uri="{FF2B5EF4-FFF2-40B4-BE49-F238E27FC236}">
                            <a16:creationId xmlns:a16="http://schemas.microsoft.com/office/drawing/2014/main" id="{67F541C4-57CF-4869-9330-88B5003CAAD5}"/>
                          </a:ext>
                        </a:extLst>
                      </p:cNvPr>
                      <p:cNvPicPr>
                        <a:picLocks noChangeAspect="1" noChangeArrowheads="1"/>
                      </p:cNvPicPr>
                      <p:nvPr/>
                    </p:nvPicPr>
                    <p:blipFill>
                      <a:blip r:embed="rId5"/>
                      <a:srcRect/>
                      <a:stretch>
                        <a:fillRect/>
                      </a:stretch>
                    </p:blipFill>
                    <p:spPr bwMode="auto">
                      <a:xfrm>
                        <a:off x="3777615" y="2058652"/>
                        <a:ext cx="1341438" cy="388937"/>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3B14D3B7-7077-48A7-80B9-915DFFD1C102}"/>
              </a:ext>
            </a:extLst>
          </p:cNvPr>
          <p:cNvGraphicFramePr>
            <a:graphicFrameLocks noChangeAspect="1"/>
          </p:cNvGraphicFramePr>
          <p:nvPr>
            <p:extLst>
              <p:ext uri="{D42A27DB-BD31-4B8C-83A1-F6EECF244321}">
                <p14:modId xmlns:p14="http://schemas.microsoft.com/office/powerpoint/2010/main" val="1242210087"/>
              </p:ext>
            </p:extLst>
          </p:nvPr>
        </p:nvGraphicFramePr>
        <p:xfrm>
          <a:off x="3694568" y="2704465"/>
          <a:ext cx="1957387" cy="741362"/>
        </p:xfrm>
        <a:graphic>
          <a:graphicData uri="http://schemas.openxmlformats.org/presentationml/2006/ole">
            <mc:AlternateContent xmlns:mc="http://schemas.openxmlformats.org/markup-compatibility/2006">
              <mc:Choice xmlns:v="urn:schemas-microsoft-com:vml" Requires="v">
                <p:oleObj name="Equation" r:id="rId6" imgW="1333440" imgH="507960" progId="Equation.DSMT4">
                  <p:embed/>
                </p:oleObj>
              </mc:Choice>
              <mc:Fallback>
                <p:oleObj name="Equation" r:id="rId6" imgW="1333440" imgH="507960" progId="Equation.DSMT4">
                  <p:embed/>
                  <p:pic>
                    <p:nvPicPr>
                      <p:cNvPr id="22" name="Object 21">
                        <a:extLst>
                          <a:ext uri="{FF2B5EF4-FFF2-40B4-BE49-F238E27FC236}">
                            <a16:creationId xmlns:a16="http://schemas.microsoft.com/office/drawing/2014/main" id="{3B14D3B7-7077-48A7-80B9-915DFFD1C102}"/>
                          </a:ext>
                        </a:extLst>
                      </p:cNvPr>
                      <p:cNvPicPr>
                        <a:picLocks noChangeAspect="1" noChangeArrowheads="1"/>
                      </p:cNvPicPr>
                      <p:nvPr/>
                    </p:nvPicPr>
                    <p:blipFill>
                      <a:blip r:embed="rId7"/>
                      <a:srcRect/>
                      <a:stretch>
                        <a:fillRect/>
                      </a:stretch>
                    </p:blipFill>
                    <p:spPr bwMode="auto">
                      <a:xfrm>
                        <a:off x="3694568" y="2704465"/>
                        <a:ext cx="1957387" cy="741362"/>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B827959-4C7F-4E7A-96AA-39D28DFCA02F}"/>
              </a:ext>
            </a:extLst>
          </p:cNvPr>
          <p:cNvGraphicFramePr>
            <a:graphicFrameLocks noChangeAspect="1"/>
          </p:cNvGraphicFramePr>
          <p:nvPr>
            <p:extLst>
              <p:ext uri="{D42A27DB-BD31-4B8C-83A1-F6EECF244321}">
                <p14:modId xmlns:p14="http://schemas.microsoft.com/office/powerpoint/2010/main" val="2445379435"/>
              </p:ext>
            </p:extLst>
          </p:nvPr>
        </p:nvGraphicFramePr>
        <p:xfrm>
          <a:off x="465138" y="2689225"/>
          <a:ext cx="1901825" cy="701675"/>
        </p:xfrm>
        <a:graphic>
          <a:graphicData uri="http://schemas.openxmlformats.org/presentationml/2006/ole">
            <mc:AlternateContent xmlns:mc="http://schemas.openxmlformats.org/markup-compatibility/2006">
              <mc:Choice xmlns:v="urn:schemas-microsoft-com:vml" Requires="v">
                <p:oleObj name="Equation" r:id="rId8" imgW="1295280" imgH="482400" progId="Equation.DSMT4">
                  <p:embed/>
                </p:oleObj>
              </mc:Choice>
              <mc:Fallback>
                <p:oleObj name="Equation" r:id="rId8" imgW="1295280" imgH="482400" progId="Equation.DSMT4">
                  <p:embed/>
                  <p:pic>
                    <p:nvPicPr>
                      <p:cNvPr id="23" name="Object 22">
                        <a:extLst>
                          <a:ext uri="{FF2B5EF4-FFF2-40B4-BE49-F238E27FC236}">
                            <a16:creationId xmlns:a16="http://schemas.microsoft.com/office/drawing/2014/main" id="{BB827959-4C7F-4E7A-96AA-39D28DFCA02F}"/>
                          </a:ext>
                        </a:extLst>
                      </p:cNvPr>
                      <p:cNvPicPr>
                        <a:picLocks noChangeAspect="1" noChangeArrowheads="1"/>
                      </p:cNvPicPr>
                      <p:nvPr/>
                    </p:nvPicPr>
                    <p:blipFill>
                      <a:blip r:embed="rId9"/>
                      <a:srcRect/>
                      <a:stretch>
                        <a:fillRect/>
                      </a:stretch>
                    </p:blipFill>
                    <p:spPr bwMode="auto">
                      <a:xfrm>
                        <a:off x="465138" y="2689225"/>
                        <a:ext cx="1901825" cy="701675"/>
                      </a:xfrm>
                      <a:prstGeom prst="rect">
                        <a:avLst/>
                      </a:prstGeom>
                      <a:noFill/>
                    </p:spPr>
                  </p:pic>
                </p:oleObj>
              </mc:Fallback>
            </mc:AlternateContent>
          </a:graphicData>
        </a:graphic>
      </p:graphicFrame>
      <p:pic>
        <p:nvPicPr>
          <p:cNvPr id="6" name="Picture 5">
            <a:extLst>
              <a:ext uri="{FF2B5EF4-FFF2-40B4-BE49-F238E27FC236}">
                <a16:creationId xmlns:a16="http://schemas.microsoft.com/office/drawing/2014/main" id="{5BA7E51F-C5E4-EB05-E267-729AB2E5FFF9}"/>
              </a:ext>
            </a:extLst>
          </p:cNvPr>
          <p:cNvPicPr>
            <a:picLocks noChangeAspect="1"/>
          </p:cNvPicPr>
          <p:nvPr/>
        </p:nvPicPr>
        <p:blipFill>
          <a:blip r:embed="rId10"/>
          <a:stretch>
            <a:fillRect/>
          </a:stretch>
        </p:blipFill>
        <p:spPr>
          <a:xfrm>
            <a:off x="6913265" y="1561416"/>
            <a:ext cx="4258269" cy="3077004"/>
          </a:xfrm>
          <a:prstGeom prst="rect">
            <a:avLst/>
          </a:prstGeom>
        </p:spPr>
      </p:pic>
      <p:graphicFrame>
        <p:nvGraphicFramePr>
          <p:cNvPr id="7" name="Object 6">
            <a:extLst>
              <a:ext uri="{FF2B5EF4-FFF2-40B4-BE49-F238E27FC236}">
                <a16:creationId xmlns:a16="http://schemas.microsoft.com/office/drawing/2014/main" id="{BD0C7EB5-F287-E7E6-EF7D-0949EBC6F38F}"/>
              </a:ext>
            </a:extLst>
          </p:cNvPr>
          <p:cNvGraphicFramePr>
            <a:graphicFrameLocks noChangeAspect="1"/>
          </p:cNvGraphicFramePr>
          <p:nvPr>
            <p:extLst>
              <p:ext uri="{D42A27DB-BD31-4B8C-83A1-F6EECF244321}">
                <p14:modId xmlns:p14="http://schemas.microsoft.com/office/powerpoint/2010/main" val="3416027142"/>
              </p:ext>
            </p:extLst>
          </p:nvPr>
        </p:nvGraphicFramePr>
        <p:xfrm>
          <a:off x="523549" y="3656822"/>
          <a:ext cx="1557972" cy="333851"/>
        </p:xfrm>
        <a:graphic>
          <a:graphicData uri="http://schemas.openxmlformats.org/presentationml/2006/ole">
            <mc:AlternateContent xmlns:mc="http://schemas.openxmlformats.org/markup-compatibility/2006">
              <mc:Choice xmlns:v="urn:schemas-microsoft-com:vml" Requires="v">
                <p:oleObj name="Equation" r:id="rId11" imgW="1066680" imgH="228600" progId="Equation.DSMT4">
                  <p:embed/>
                </p:oleObj>
              </mc:Choice>
              <mc:Fallback>
                <p:oleObj name="Equation" r:id="rId11" imgW="1066680" imgH="228600" progId="Equation.DSMT4">
                  <p:embed/>
                  <p:pic>
                    <p:nvPicPr>
                      <p:cNvPr id="0" name=""/>
                      <p:cNvPicPr/>
                      <p:nvPr/>
                    </p:nvPicPr>
                    <p:blipFill>
                      <a:blip r:embed="rId12"/>
                      <a:stretch>
                        <a:fillRect/>
                      </a:stretch>
                    </p:blipFill>
                    <p:spPr>
                      <a:xfrm>
                        <a:off x="523549" y="3656822"/>
                        <a:ext cx="1557972" cy="333851"/>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9EE9B934-1DF7-E843-8E89-A55C603218E2}"/>
              </a:ext>
            </a:extLst>
          </p:cNvPr>
          <p:cNvGraphicFramePr>
            <a:graphicFrameLocks noChangeAspect="1"/>
          </p:cNvGraphicFramePr>
          <p:nvPr>
            <p:extLst>
              <p:ext uri="{D42A27DB-BD31-4B8C-83A1-F6EECF244321}">
                <p14:modId xmlns:p14="http://schemas.microsoft.com/office/powerpoint/2010/main" val="961837621"/>
              </p:ext>
            </p:extLst>
          </p:nvPr>
        </p:nvGraphicFramePr>
        <p:xfrm>
          <a:off x="3788229" y="3540242"/>
          <a:ext cx="1863726" cy="679302"/>
        </p:xfrm>
        <a:graphic>
          <a:graphicData uri="http://schemas.openxmlformats.org/presentationml/2006/ole">
            <mc:AlternateContent xmlns:mc="http://schemas.openxmlformats.org/markup-compatibility/2006">
              <mc:Choice xmlns:v="urn:schemas-microsoft-com:vml" Requires="v">
                <p:oleObj name="Equation" r:id="rId13" imgW="1358640" imgH="495000" progId="Equation.DSMT4">
                  <p:embed/>
                </p:oleObj>
              </mc:Choice>
              <mc:Fallback>
                <p:oleObj name="Equation" r:id="rId13" imgW="1358640" imgH="495000" progId="Equation.DSMT4">
                  <p:embed/>
                  <p:pic>
                    <p:nvPicPr>
                      <p:cNvPr id="0" name=""/>
                      <p:cNvPicPr/>
                      <p:nvPr/>
                    </p:nvPicPr>
                    <p:blipFill>
                      <a:blip r:embed="rId14"/>
                      <a:stretch>
                        <a:fillRect/>
                      </a:stretch>
                    </p:blipFill>
                    <p:spPr>
                      <a:xfrm>
                        <a:off x="3788229" y="3540242"/>
                        <a:ext cx="1863726" cy="67930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251462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921634" y="152400"/>
            <a:ext cx="2715684" cy="584775"/>
          </a:xfrm>
          <a:prstGeom prst="rect">
            <a:avLst/>
          </a:prstGeom>
          <a:noFill/>
        </p:spPr>
        <p:txBody>
          <a:bodyPr wrap="square" rtlCol="0">
            <a:spAutoFit/>
          </a:bodyPr>
          <a:lstStyle/>
          <a:p>
            <a:r>
              <a:rPr lang="en-US" sz="3200" b="1" u="sng"/>
              <a:t>H 3D and Free</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 name="Object 33">
            <a:extLst>
              <a:ext uri="{FF2B5EF4-FFF2-40B4-BE49-F238E27FC236}">
                <a16:creationId xmlns:a16="http://schemas.microsoft.com/office/drawing/2014/main" id="{03C22586-DFEE-4B0A-88AE-28E8CD015653}"/>
              </a:ext>
            </a:extLst>
          </p:cNvPr>
          <p:cNvGraphicFramePr>
            <a:graphicFrameLocks noChangeAspect="1"/>
          </p:cNvGraphicFramePr>
          <p:nvPr>
            <p:extLst>
              <p:ext uri="{D42A27DB-BD31-4B8C-83A1-F6EECF244321}">
                <p14:modId xmlns:p14="http://schemas.microsoft.com/office/powerpoint/2010/main" val="3651517815"/>
              </p:ext>
            </p:extLst>
          </p:nvPr>
        </p:nvGraphicFramePr>
        <p:xfrm>
          <a:off x="334963" y="2182813"/>
          <a:ext cx="1603375" cy="611187"/>
        </p:xfrm>
        <a:graphic>
          <a:graphicData uri="http://schemas.openxmlformats.org/presentationml/2006/ole">
            <mc:AlternateContent xmlns:mc="http://schemas.openxmlformats.org/markup-compatibility/2006">
              <mc:Choice xmlns:v="urn:schemas-microsoft-com:vml" Requires="v">
                <p:oleObj name="Equation" r:id="rId2" imgW="1091880" imgH="419040" progId="Equation.DSMT4">
                  <p:embed/>
                </p:oleObj>
              </mc:Choice>
              <mc:Fallback>
                <p:oleObj name="Equation" r:id="rId2" imgW="1091880" imgH="419040" progId="Equation.DSMT4">
                  <p:embed/>
                  <p:pic>
                    <p:nvPicPr>
                      <p:cNvPr id="27" name="Object 26">
                        <a:extLst>
                          <a:ext uri="{FF2B5EF4-FFF2-40B4-BE49-F238E27FC236}">
                            <a16:creationId xmlns:a16="http://schemas.microsoft.com/office/drawing/2014/main" id="{EA91937E-9F72-4525-83C8-086B2A9CAD49}"/>
                          </a:ext>
                        </a:extLst>
                      </p:cNvPr>
                      <p:cNvPicPr>
                        <a:picLocks noChangeAspect="1" noChangeArrowheads="1"/>
                      </p:cNvPicPr>
                      <p:nvPr/>
                    </p:nvPicPr>
                    <p:blipFill>
                      <a:blip r:embed="rId3"/>
                      <a:srcRect/>
                      <a:stretch>
                        <a:fillRect/>
                      </a:stretch>
                    </p:blipFill>
                    <p:spPr bwMode="auto">
                      <a:xfrm>
                        <a:off x="334963" y="2182813"/>
                        <a:ext cx="1603375" cy="611187"/>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B5D9D3C8-C875-4381-AAD9-B07694AFA5E1}"/>
              </a:ext>
            </a:extLst>
          </p:cNvPr>
          <p:cNvGraphicFramePr>
            <a:graphicFrameLocks noChangeAspect="1"/>
          </p:cNvGraphicFramePr>
          <p:nvPr>
            <p:extLst>
              <p:ext uri="{D42A27DB-BD31-4B8C-83A1-F6EECF244321}">
                <p14:modId xmlns:p14="http://schemas.microsoft.com/office/powerpoint/2010/main" val="272491583"/>
              </p:ext>
            </p:extLst>
          </p:nvPr>
        </p:nvGraphicFramePr>
        <p:xfrm>
          <a:off x="284163" y="5446713"/>
          <a:ext cx="3484562" cy="774700"/>
        </p:xfrm>
        <a:graphic>
          <a:graphicData uri="http://schemas.openxmlformats.org/presentationml/2006/ole">
            <mc:AlternateContent xmlns:mc="http://schemas.openxmlformats.org/markup-compatibility/2006">
              <mc:Choice xmlns:v="urn:schemas-microsoft-com:vml" Requires="v">
                <p:oleObj name="Equation" r:id="rId4" imgW="2374560" imgH="533160" progId="Equation.DSMT4">
                  <p:embed/>
                </p:oleObj>
              </mc:Choice>
              <mc:Fallback>
                <p:oleObj name="Equation" r:id="rId4" imgW="2374560" imgH="533160" progId="Equation.DSMT4">
                  <p:embed/>
                  <p:pic>
                    <p:nvPicPr>
                      <p:cNvPr id="28" name="Object 27">
                        <a:extLst>
                          <a:ext uri="{FF2B5EF4-FFF2-40B4-BE49-F238E27FC236}">
                            <a16:creationId xmlns:a16="http://schemas.microsoft.com/office/drawing/2014/main" id="{2DBD711C-9375-4A8E-B4ED-6835450C3E79}"/>
                          </a:ext>
                        </a:extLst>
                      </p:cNvPr>
                      <p:cNvPicPr>
                        <a:picLocks noChangeAspect="1" noChangeArrowheads="1"/>
                      </p:cNvPicPr>
                      <p:nvPr/>
                    </p:nvPicPr>
                    <p:blipFill>
                      <a:blip r:embed="rId5"/>
                      <a:srcRect/>
                      <a:stretch>
                        <a:fillRect/>
                      </a:stretch>
                    </p:blipFill>
                    <p:spPr bwMode="auto">
                      <a:xfrm>
                        <a:off x="284163" y="5446713"/>
                        <a:ext cx="3484562" cy="774700"/>
                      </a:xfrm>
                      <a:prstGeom prst="rect">
                        <a:avLst/>
                      </a:prstGeom>
                      <a:solidFill>
                        <a:srgbClr val="CCFFCC"/>
                      </a:solidFill>
                    </p:spPr>
                  </p:pic>
                </p:oleObj>
              </mc:Fallback>
            </mc:AlternateContent>
          </a:graphicData>
        </a:graphic>
      </p:graphicFrame>
      <p:graphicFrame>
        <p:nvGraphicFramePr>
          <p:cNvPr id="36" name="Object 35">
            <a:extLst>
              <a:ext uri="{FF2B5EF4-FFF2-40B4-BE49-F238E27FC236}">
                <a16:creationId xmlns:a16="http://schemas.microsoft.com/office/drawing/2014/main" id="{30DB449A-1FD7-4E80-9AB8-A201E20B9B3D}"/>
              </a:ext>
            </a:extLst>
          </p:cNvPr>
          <p:cNvGraphicFramePr>
            <a:graphicFrameLocks noChangeAspect="1"/>
          </p:cNvGraphicFramePr>
          <p:nvPr>
            <p:extLst>
              <p:ext uri="{D42A27DB-BD31-4B8C-83A1-F6EECF244321}">
                <p14:modId xmlns:p14="http://schemas.microsoft.com/office/powerpoint/2010/main" val="2727978847"/>
              </p:ext>
            </p:extLst>
          </p:nvPr>
        </p:nvGraphicFramePr>
        <p:xfrm>
          <a:off x="4864610" y="2488406"/>
          <a:ext cx="6081712" cy="1409700"/>
        </p:xfrm>
        <a:graphic>
          <a:graphicData uri="http://schemas.openxmlformats.org/presentationml/2006/ole">
            <mc:AlternateContent xmlns:mc="http://schemas.openxmlformats.org/markup-compatibility/2006">
              <mc:Choice xmlns:v="urn:schemas-microsoft-com:vml" Requires="v">
                <p:oleObj name="Equation" r:id="rId6" imgW="4140000" imgH="965160" progId="Equation.DSMT4">
                  <p:embed/>
                </p:oleObj>
              </mc:Choice>
              <mc:Fallback>
                <p:oleObj name="Equation" r:id="rId6" imgW="4140000" imgH="965160" progId="Equation.DSMT4">
                  <p:embed/>
                  <p:pic>
                    <p:nvPicPr>
                      <p:cNvPr id="31" name="Object 30">
                        <a:extLst>
                          <a:ext uri="{FF2B5EF4-FFF2-40B4-BE49-F238E27FC236}">
                            <a16:creationId xmlns:a16="http://schemas.microsoft.com/office/drawing/2014/main" id="{3503BD4B-D13A-4BD9-B39E-E8E419740268}"/>
                          </a:ext>
                        </a:extLst>
                      </p:cNvPr>
                      <p:cNvPicPr>
                        <a:picLocks noChangeAspect="1" noChangeArrowheads="1"/>
                      </p:cNvPicPr>
                      <p:nvPr/>
                    </p:nvPicPr>
                    <p:blipFill>
                      <a:blip r:embed="rId7"/>
                      <a:srcRect/>
                      <a:stretch>
                        <a:fillRect/>
                      </a:stretch>
                    </p:blipFill>
                    <p:spPr bwMode="auto">
                      <a:xfrm>
                        <a:off x="4864610" y="2488406"/>
                        <a:ext cx="6081712" cy="1409700"/>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EAE1F234-0DFD-42E6-854E-DE7A5FF85458}"/>
              </a:ext>
            </a:extLst>
          </p:cNvPr>
          <p:cNvSpPr txBox="1"/>
          <p:nvPr/>
        </p:nvSpPr>
        <p:spPr>
          <a:xfrm>
            <a:off x="234104" y="4508484"/>
            <a:ext cx="3673324" cy="830997"/>
          </a:xfrm>
          <a:prstGeom prst="rect">
            <a:avLst/>
          </a:prstGeom>
          <a:noFill/>
        </p:spPr>
        <p:txBody>
          <a:bodyPr wrap="square" rtlCol="0">
            <a:spAutoFit/>
          </a:bodyPr>
          <a:lstStyle/>
          <a:p>
            <a:r>
              <a:rPr lang="en-US" sz="1600"/>
              <a:t>Solutions are below, and we see that</a:t>
            </a:r>
          </a:p>
          <a:p>
            <a:r>
              <a:rPr lang="en-US" sz="1600"/>
              <a:t>they’re the same as the momentum eigenstates, as should be expected.</a:t>
            </a:r>
          </a:p>
        </p:txBody>
      </p:sp>
      <p:sp>
        <p:nvSpPr>
          <p:cNvPr id="30" name="TextBox 29">
            <a:extLst>
              <a:ext uri="{FF2B5EF4-FFF2-40B4-BE49-F238E27FC236}">
                <a16:creationId xmlns:a16="http://schemas.microsoft.com/office/drawing/2014/main" id="{4753BA54-CC62-42CF-8224-FB14911E6919}"/>
              </a:ext>
            </a:extLst>
          </p:cNvPr>
          <p:cNvSpPr txBox="1"/>
          <p:nvPr/>
        </p:nvSpPr>
        <p:spPr>
          <a:xfrm>
            <a:off x="229156" y="1129249"/>
            <a:ext cx="3715980" cy="923330"/>
          </a:xfrm>
          <a:prstGeom prst="rect">
            <a:avLst/>
          </a:prstGeom>
          <a:noFill/>
        </p:spPr>
        <p:txBody>
          <a:bodyPr wrap="square" rtlCol="0">
            <a:spAutoFit/>
          </a:bodyPr>
          <a:lstStyle/>
          <a:p>
            <a:r>
              <a:rPr lang="en-US"/>
              <a:t>There are two main ways to do this.  One is to look for simultaneous eigenfunctions of p</a:t>
            </a:r>
            <a:r>
              <a:rPr lang="en-US" baseline="-25000"/>
              <a:t>x</a:t>
            </a:r>
            <a:r>
              <a:rPr lang="en-US"/>
              <a:t>, p</a:t>
            </a:r>
            <a:r>
              <a:rPr lang="en-US" baseline="-25000"/>
              <a:t>y</a:t>
            </a:r>
            <a:r>
              <a:rPr lang="en-US"/>
              <a:t>, p</a:t>
            </a:r>
            <a:r>
              <a:rPr lang="en-US" baseline="-25000"/>
              <a:t>z</a:t>
            </a:r>
            <a:r>
              <a:rPr lang="en-US"/>
              <a:t> and H.</a:t>
            </a:r>
          </a:p>
        </p:txBody>
      </p:sp>
      <p:sp>
        <p:nvSpPr>
          <p:cNvPr id="39" name="TextBox 38">
            <a:extLst>
              <a:ext uri="{FF2B5EF4-FFF2-40B4-BE49-F238E27FC236}">
                <a16:creationId xmlns:a16="http://schemas.microsoft.com/office/drawing/2014/main" id="{3D4D6062-4760-44F9-B3B8-E51A411A4F64}"/>
              </a:ext>
            </a:extLst>
          </p:cNvPr>
          <p:cNvSpPr txBox="1"/>
          <p:nvPr/>
        </p:nvSpPr>
        <p:spPr>
          <a:xfrm>
            <a:off x="4798621" y="1171086"/>
            <a:ext cx="6410074" cy="369332"/>
          </a:xfrm>
          <a:prstGeom prst="rect">
            <a:avLst/>
          </a:prstGeom>
          <a:noFill/>
        </p:spPr>
        <p:txBody>
          <a:bodyPr wrap="square" rtlCol="0">
            <a:spAutoFit/>
          </a:bodyPr>
          <a:lstStyle/>
          <a:p>
            <a:r>
              <a:rPr lang="en-US"/>
              <a:t>Another is to look for simultaneous eigenfunctions of L</a:t>
            </a:r>
            <a:r>
              <a:rPr lang="en-US" baseline="-25000"/>
              <a:t>z</a:t>
            </a:r>
            <a:r>
              <a:rPr lang="en-US"/>
              <a:t>, L</a:t>
            </a:r>
            <a:r>
              <a:rPr lang="en-US" baseline="30000"/>
              <a:t>2</a:t>
            </a:r>
            <a:r>
              <a:rPr lang="en-US"/>
              <a:t>, and H.</a:t>
            </a:r>
          </a:p>
        </p:txBody>
      </p:sp>
      <p:graphicFrame>
        <p:nvGraphicFramePr>
          <p:cNvPr id="40" name="Object 39">
            <a:extLst>
              <a:ext uri="{FF2B5EF4-FFF2-40B4-BE49-F238E27FC236}">
                <a16:creationId xmlns:a16="http://schemas.microsoft.com/office/drawing/2014/main" id="{C48FF699-8B18-4F08-87F2-1792632EA600}"/>
              </a:ext>
            </a:extLst>
          </p:cNvPr>
          <p:cNvGraphicFramePr>
            <a:graphicFrameLocks noChangeAspect="1"/>
          </p:cNvGraphicFramePr>
          <p:nvPr>
            <p:extLst>
              <p:ext uri="{D42A27DB-BD31-4B8C-83A1-F6EECF244321}">
                <p14:modId xmlns:p14="http://schemas.microsoft.com/office/powerpoint/2010/main" val="3593306385"/>
              </p:ext>
            </p:extLst>
          </p:nvPr>
        </p:nvGraphicFramePr>
        <p:xfrm>
          <a:off x="4864610" y="1758215"/>
          <a:ext cx="1603375" cy="611188"/>
        </p:xfrm>
        <a:graphic>
          <a:graphicData uri="http://schemas.openxmlformats.org/presentationml/2006/ole">
            <mc:AlternateContent xmlns:mc="http://schemas.openxmlformats.org/markup-compatibility/2006">
              <mc:Choice xmlns:v="urn:schemas-microsoft-com:vml" Requires="v">
                <p:oleObj name="Equation" r:id="rId2" imgW="1091880" imgH="419040" progId="Equation.DSMT4">
                  <p:embed/>
                </p:oleObj>
              </mc:Choice>
              <mc:Fallback>
                <p:oleObj name="Equation" r:id="rId2" imgW="1091880" imgH="419040" progId="Equation.DSMT4">
                  <p:embed/>
                  <p:pic>
                    <p:nvPicPr>
                      <p:cNvPr id="34" name="Object 33">
                        <a:extLst>
                          <a:ext uri="{FF2B5EF4-FFF2-40B4-BE49-F238E27FC236}">
                            <a16:creationId xmlns:a16="http://schemas.microsoft.com/office/drawing/2014/main" id="{03C22586-DFEE-4B0A-88AE-28E8CD015653}"/>
                          </a:ext>
                        </a:extLst>
                      </p:cNvPr>
                      <p:cNvPicPr>
                        <a:picLocks noChangeAspect="1" noChangeArrowheads="1"/>
                      </p:cNvPicPr>
                      <p:nvPr/>
                    </p:nvPicPr>
                    <p:blipFill>
                      <a:blip r:embed="rId3"/>
                      <a:srcRect/>
                      <a:stretch>
                        <a:fillRect/>
                      </a:stretch>
                    </p:blipFill>
                    <p:spPr bwMode="auto">
                      <a:xfrm>
                        <a:off x="4864610" y="1758215"/>
                        <a:ext cx="1603375" cy="611188"/>
                      </a:xfrm>
                      <a:prstGeom prst="rect">
                        <a:avLst/>
                      </a:prstGeom>
                      <a:solidFill>
                        <a:srgbClr val="CCFFCC"/>
                      </a:solidFill>
                    </p:spPr>
                  </p:pic>
                </p:oleObj>
              </mc:Fallback>
            </mc:AlternateContent>
          </a:graphicData>
        </a:graphic>
      </p:graphicFrame>
      <p:graphicFrame>
        <p:nvGraphicFramePr>
          <p:cNvPr id="41" name="Object 40">
            <a:extLst>
              <a:ext uri="{FF2B5EF4-FFF2-40B4-BE49-F238E27FC236}">
                <a16:creationId xmlns:a16="http://schemas.microsoft.com/office/drawing/2014/main" id="{A0CD9A61-C4F0-466A-B521-0BD5FA7046A5}"/>
              </a:ext>
            </a:extLst>
          </p:cNvPr>
          <p:cNvGraphicFramePr>
            <a:graphicFrameLocks noChangeAspect="1"/>
          </p:cNvGraphicFramePr>
          <p:nvPr>
            <p:extLst>
              <p:ext uri="{D42A27DB-BD31-4B8C-83A1-F6EECF244321}">
                <p14:modId xmlns:p14="http://schemas.microsoft.com/office/powerpoint/2010/main" val="3473972344"/>
              </p:ext>
            </p:extLst>
          </p:nvPr>
        </p:nvGraphicFramePr>
        <p:xfrm>
          <a:off x="293688" y="3038852"/>
          <a:ext cx="2219325" cy="1260475"/>
        </p:xfrm>
        <a:graphic>
          <a:graphicData uri="http://schemas.openxmlformats.org/presentationml/2006/ole">
            <mc:AlternateContent xmlns:mc="http://schemas.openxmlformats.org/markup-compatibility/2006">
              <mc:Choice xmlns:v="urn:schemas-microsoft-com:vml" Requires="v">
                <p:oleObj name="Equation" r:id="rId8" imgW="1511280" imgH="863280" progId="Equation.DSMT4">
                  <p:embed/>
                </p:oleObj>
              </mc:Choice>
              <mc:Fallback>
                <p:oleObj name="Equation" r:id="rId8" imgW="1511280" imgH="863280" progId="Equation.DSMT4">
                  <p:embed/>
                  <p:pic>
                    <p:nvPicPr>
                      <p:cNvPr id="36" name="Object 35">
                        <a:extLst>
                          <a:ext uri="{FF2B5EF4-FFF2-40B4-BE49-F238E27FC236}">
                            <a16:creationId xmlns:a16="http://schemas.microsoft.com/office/drawing/2014/main" id="{30DB449A-1FD7-4E80-9AB8-A201E20B9B3D}"/>
                          </a:ext>
                        </a:extLst>
                      </p:cNvPr>
                      <p:cNvPicPr>
                        <a:picLocks noChangeAspect="1" noChangeArrowheads="1"/>
                      </p:cNvPicPr>
                      <p:nvPr/>
                    </p:nvPicPr>
                    <p:blipFill>
                      <a:blip r:embed="rId9"/>
                      <a:srcRect/>
                      <a:stretch>
                        <a:fillRect/>
                      </a:stretch>
                    </p:blipFill>
                    <p:spPr bwMode="auto">
                      <a:xfrm>
                        <a:off x="293688" y="3038852"/>
                        <a:ext cx="2219325" cy="1260475"/>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61626512-313E-4E3C-AFE4-0EB84081AAC1}"/>
              </a:ext>
            </a:extLst>
          </p:cNvPr>
          <p:cNvSpPr txBox="1"/>
          <p:nvPr/>
        </p:nvSpPr>
        <p:spPr>
          <a:xfrm>
            <a:off x="4921634" y="5339481"/>
            <a:ext cx="4002377" cy="954107"/>
          </a:xfrm>
          <a:prstGeom prst="rect">
            <a:avLst/>
          </a:prstGeom>
          <a:noFill/>
        </p:spPr>
        <p:txBody>
          <a:bodyPr wrap="square" rtlCol="0">
            <a:spAutoFit/>
          </a:bodyPr>
          <a:lstStyle/>
          <a:p>
            <a:r>
              <a:rPr lang="en-US" sz="1400"/>
              <a:t>These are spherical Bessel functions.  Note the physical significance of the ℓ is that it sort of ‘centrifugally’ pushes the wavefunction outward so that the radial coordinate of the first peak is ~ ℓ.</a:t>
            </a:r>
          </a:p>
        </p:txBody>
      </p:sp>
      <p:pic>
        <p:nvPicPr>
          <p:cNvPr id="3" name="Picture 2">
            <a:extLst>
              <a:ext uri="{FF2B5EF4-FFF2-40B4-BE49-F238E27FC236}">
                <a16:creationId xmlns:a16="http://schemas.microsoft.com/office/drawing/2014/main" id="{E2B6EB82-197B-9C76-0B7D-DAF95E04EE3F}"/>
              </a:ext>
            </a:extLst>
          </p:cNvPr>
          <p:cNvPicPr>
            <a:picLocks noChangeAspect="1"/>
          </p:cNvPicPr>
          <p:nvPr/>
        </p:nvPicPr>
        <p:blipFill>
          <a:blip r:embed="rId10"/>
          <a:stretch>
            <a:fillRect/>
          </a:stretch>
        </p:blipFill>
        <p:spPr>
          <a:xfrm>
            <a:off x="9062714" y="4227825"/>
            <a:ext cx="2932444" cy="2181738"/>
          </a:xfrm>
          <a:prstGeom prst="rect">
            <a:avLst/>
          </a:prstGeom>
        </p:spPr>
      </p:pic>
      <p:graphicFrame>
        <p:nvGraphicFramePr>
          <p:cNvPr id="9" name="Object 8">
            <a:extLst>
              <a:ext uri="{FF2B5EF4-FFF2-40B4-BE49-F238E27FC236}">
                <a16:creationId xmlns:a16="http://schemas.microsoft.com/office/drawing/2014/main" id="{2372C589-4B38-0E25-DB87-2E69805C374F}"/>
              </a:ext>
            </a:extLst>
          </p:cNvPr>
          <p:cNvGraphicFramePr>
            <a:graphicFrameLocks noChangeAspect="1"/>
          </p:cNvGraphicFramePr>
          <p:nvPr>
            <p:extLst>
              <p:ext uri="{D42A27DB-BD31-4B8C-83A1-F6EECF244321}">
                <p14:modId xmlns:p14="http://schemas.microsoft.com/office/powerpoint/2010/main" val="3884753623"/>
              </p:ext>
            </p:extLst>
          </p:nvPr>
        </p:nvGraphicFramePr>
        <p:xfrm>
          <a:off x="4921634" y="4484114"/>
          <a:ext cx="3963104" cy="605715"/>
        </p:xfrm>
        <a:graphic>
          <a:graphicData uri="http://schemas.openxmlformats.org/presentationml/2006/ole">
            <mc:AlternateContent xmlns:mc="http://schemas.openxmlformats.org/markup-compatibility/2006">
              <mc:Choice xmlns:v="urn:schemas-microsoft-com:vml" Requires="v">
                <p:oleObj name="Equation" r:id="rId11" imgW="2908080" imgH="444240" progId="Equation.DSMT4">
                  <p:embed/>
                </p:oleObj>
              </mc:Choice>
              <mc:Fallback>
                <p:oleObj name="Equation" r:id="rId11" imgW="2908080" imgH="444240" progId="Equation.DSMT4">
                  <p:embed/>
                  <p:pic>
                    <p:nvPicPr>
                      <p:cNvPr id="0" name=""/>
                      <p:cNvPicPr/>
                      <p:nvPr/>
                    </p:nvPicPr>
                    <p:blipFill>
                      <a:blip r:embed="rId12"/>
                      <a:stretch>
                        <a:fillRect/>
                      </a:stretch>
                    </p:blipFill>
                    <p:spPr>
                      <a:xfrm>
                        <a:off x="4921634" y="4484114"/>
                        <a:ext cx="3963104" cy="605715"/>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791DA4FC-F0C2-C856-48D4-DF3EFFDB72BF}"/>
              </a:ext>
            </a:extLst>
          </p:cNvPr>
          <p:cNvSpPr txBox="1"/>
          <p:nvPr/>
        </p:nvSpPr>
        <p:spPr>
          <a:xfrm>
            <a:off x="4864610" y="4071592"/>
            <a:ext cx="1503484" cy="338554"/>
          </a:xfrm>
          <a:prstGeom prst="rect">
            <a:avLst/>
          </a:prstGeom>
          <a:noFill/>
        </p:spPr>
        <p:txBody>
          <a:bodyPr wrap="square" rtlCol="0">
            <a:spAutoFit/>
          </a:bodyPr>
          <a:lstStyle/>
          <a:p>
            <a:r>
              <a:rPr lang="en-US" sz="1600"/>
              <a:t>Solutions are:</a:t>
            </a:r>
          </a:p>
        </p:txBody>
      </p:sp>
    </p:spTree>
    <p:extLst>
      <p:ext uri="{BB962C8B-B14F-4D97-AF65-F5344CB8AC3E}">
        <p14:creationId xmlns:p14="http://schemas.microsoft.com/office/powerpoint/2010/main" val="25816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971109" y="152400"/>
            <a:ext cx="4663736" cy="584775"/>
          </a:xfrm>
          <a:prstGeom prst="rect">
            <a:avLst/>
          </a:prstGeom>
          <a:noFill/>
        </p:spPr>
        <p:txBody>
          <a:bodyPr wrap="square" rtlCol="0">
            <a:spAutoFit/>
          </a:bodyPr>
          <a:lstStyle/>
          <a:p>
            <a:r>
              <a:rPr lang="en-US" sz="3200" b="1" u="sng"/>
              <a:t>H 3D Infinite Square Well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1582627545"/>
              </p:ext>
            </p:extLst>
          </p:nvPr>
        </p:nvGraphicFramePr>
        <p:xfrm>
          <a:off x="520700" y="1884363"/>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884363"/>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732289"/>
            <a:ext cx="3887278" cy="830997"/>
          </a:xfrm>
          <a:prstGeom prst="rect">
            <a:avLst/>
          </a:prstGeom>
          <a:noFill/>
        </p:spPr>
        <p:txBody>
          <a:bodyPr wrap="square" rtlCol="0">
            <a:spAutoFit/>
          </a:bodyPr>
          <a:lstStyle/>
          <a:p>
            <a:r>
              <a:rPr lang="en-US" sz="1600"/>
              <a:t>It’s straightforward to solve, just takes a while.  Use separation of variables and impose boundary conditions:</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4" name="Object 3">
            <a:extLst>
              <a:ext uri="{FF2B5EF4-FFF2-40B4-BE49-F238E27FC236}">
                <a16:creationId xmlns:a16="http://schemas.microsoft.com/office/drawing/2014/main" id="{70CA0D94-8155-4EAA-9345-C200412CE4A9}"/>
              </a:ext>
            </a:extLst>
          </p:cNvPr>
          <p:cNvGraphicFramePr>
            <a:graphicFrameLocks noChangeAspect="1"/>
          </p:cNvGraphicFramePr>
          <p:nvPr>
            <p:extLst>
              <p:ext uri="{D42A27DB-BD31-4B8C-83A1-F6EECF244321}">
                <p14:modId xmlns:p14="http://schemas.microsoft.com/office/powerpoint/2010/main" val="3708538076"/>
              </p:ext>
            </p:extLst>
          </p:nvPr>
        </p:nvGraphicFramePr>
        <p:xfrm>
          <a:off x="7091151" y="1369379"/>
          <a:ext cx="3153939" cy="2597937"/>
        </p:xfrm>
        <a:graphic>
          <a:graphicData uri="http://schemas.openxmlformats.org/presentationml/2006/ole">
            <mc:AlternateContent xmlns:mc="http://schemas.openxmlformats.org/markup-compatibility/2006">
              <mc:Choice xmlns:v="urn:schemas-microsoft-com:vml" Requires="v">
                <p:oleObj name="Bitmap Image" r:id="rId4" imgW="1973520" imgH="1668960" progId="Paint.Picture">
                  <p:embed/>
                </p:oleObj>
              </mc:Choice>
              <mc:Fallback>
                <p:oleObj name="Bitmap Image" r:id="rId4" imgW="1973520" imgH="1668960" progId="Paint.Picture">
                  <p:embed/>
                  <p:pic>
                    <p:nvPicPr>
                      <p:cNvPr id="4" name="Object 3">
                        <a:extLst>
                          <a:ext uri="{FF2B5EF4-FFF2-40B4-BE49-F238E27FC236}">
                            <a16:creationId xmlns:a16="http://schemas.microsoft.com/office/drawing/2014/main" id="{70CA0D94-8155-4EAA-9345-C200412CE4A9}"/>
                          </a:ext>
                        </a:extLst>
                      </p:cNvPr>
                      <p:cNvPicPr>
                        <a:picLocks noChangeAspect="1" noChangeArrowheads="1"/>
                      </p:cNvPicPr>
                      <p:nvPr/>
                    </p:nvPicPr>
                    <p:blipFill>
                      <a:blip r:embed="rId5"/>
                      <a:srcRect t="10959" r="21236" b="12329"/>
                      <a:stretch>
                        <a:fillRect/>
                      </a:stretch>
                    </p:blipFill>
                    <p:spPr bwMode="auto">
                      <a:xfrm>
                        <a:off x="7091151" y="1369379"/>
                        <a:ext cx="3153939" cy="259793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7121BFEA-BF15-4BB4-9500-EEB7BD0FFCBB}"/>
              </a:ext>
            </a:extLst>
          </p:cNvPr>
          <p:cNvGraphicFramePr>
            <a:graphicFrameLocks noChangeAspect="1"/>
          </p:cNvGraphicFramePr>
          <p:nvPr>
            <p:extLst>
              <p:ext uri="{D42A27DB-BD31-4B8C-83A1-F6EECF244321}">
                <p14:modId xmlns:p14="http://schemas.microsoft.com/office/powerpoint/2010/main" val="2983964087"/>
              </p:ext>
            </p:extLst>
          </p:nvPr>
        </p:nvGraphicFramePr>
        <p:xfrm>
          <a:off x="520700" y="3817252"/>
          <a:ext cx="4359275" cy="1241425"/>
        </p:xfrm>
        <a:graphic>
          <a:graphicData uri="http://schemas.openxmlformats.org/presentationml/2006/ole">
            <mc:AlternateContent xmlns:mc="http://schemas.openxmlformats.org/markup-compatibility/2006">
              <mc:Choice xmlns:v="urn:schemas-microsoft-com:vml" Requires="v">
                <p:oleObj name="Equation" r:id="rId6" imgW="3288960" imgH="939600" progId="Equation.DSMT4">
                  <p:embed/>
                </p:oleObj>
              </mc:Choice>
              <mc:Fallback>
                <p:oleObj name="Equation" r:id="rId6" imgW="3288960" imgH="939600" progId="Equation.DSMT4">
                  <p:embed/>
                  <p:pic>
                    <p:nvPicPr>
                      <p:cNvPr id="0" name="Object 1"/>
                      <p:cNvPicPr>
                        <a:picLocks noChangeAspect="1" noChangeArrowheads="1"/>
                      </p:cNvPicPr>
                      <p:nvPr/>
                    </p:nvPicPr>
                    <p:blipFill>
                      <a:blip r:embed="rId7"/>
                      <a:srcRect/>
                      <a:stretch>
                        <a:fillRect/>
                      </a:stretch>
                    </p:blipFill>
                    <p:spPr bwMode="auto">
                      <a:xfrm>
                        <a:off x="520700" y="3817252"/>
                        <a:ext cx="4359275" cy="12414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540909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595490" y="200959"/>
            <a:ext cx="6256218" cy="584775"/>
          </a:xfrm>
          <a:prstGeom prst="rect">
            <a:avLst/>
          </a:prstGeom>
          <a:noFill/>
        </p:spPr>
        <p:txBody>
          <a:bodyPr wrap="square" rtlCol="0">
            <a:spAutoFit/>
          </a:bodyPr>
          <a:lstStyle/>
          <a:p>
            <a:r>
              <a:rPr lang="en-US" sz="3200" b="1" u="sng"/>
              <a:t>H 3D Infinite Spherical Well (Inside)</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4072791583"/>
              </p:ext>
            </p:extLst>
          </p:nvPr>
        </p:nvGraphicFramePr>
        <p:xfrm>
          <a:off x="520700" y="1599883"/>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599883"/>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5" y="2447809"/>
            <a:ext cx="7514091" cy="830997"/>
          </a:xfrm>
          <a:prstGeom prst="rect">
            <a:avLst/>
          </a:prstGeom>
          <a:noFill/>
        </p:spPr>
        <p:txBody>
          <a:bodyPr wrap="square" rtlCol="0">
            <a:spAutoFit/>
          </a:bodyPr>
          <a:lstStyle/>
          <a:p>
            <a:r>
              <a:rPr lang="en-US" sz="1600"/>
              <a:t>It’s straightforward to solve, just takes a while.  Use separation of variables and we get the same set of functions as the free 3D case.  But then we need to impose boundary conditions.  The c</a:t>
            </a:r>
            <a:r>
              <a:rPr lang="en-US" sz="1600" baseline="-25000"/>
              <a:t>ℓn</a:t>
            </a:r>
            <a:r>
              <a:rPr lang="en-US" sz="1600"/>
              <a:t> are the zeros of the j</a:t>
            </a:r>
            <a:r>
              <a:rPr lang="en-US" sz="1600" baseline="-25000"/>
              <a:t>ℓ</a:t>
            </a:r>
            <a:r>
              <a:rPr lang="en-US" sz="1600"/>
              <a:t> spherical Bessel function.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084899"/>
            <a:ext cx="3715980" cy="369332"/>
          </a:xfrm>
          <a:prstGeom prst="rect">
            <a:avLst/>
          </a:prstGeom>
          <a:noFill/>
        </p:spPr>
        <p:txBody>
          <a:bodyPr wrap="square" rtlCol="0">
            <a:spAutoFit/>
          </a:bodyPr>
          <a:lstStyle/>
          <a:p>
            <a:r>
              <a:rPr lang="en-US"/>
              <a:t>So this one is pretty simple too….</a:t>
            </a:r>
          </a:p>
        </p:txBody>
      </p:sp>
      <p:graphicFrame>
        <p:nvGraphicFramePr>
          <p:cNvPr id="5" name="Object 4">
            <a:extLst>
              <a:ext uri="{FF2B5EF4-FFF2-40B4-BE49-F238E27FC236}">
                <a16:creationId xmlns:a16="http://schemas.microsoft.com/office/drawing/2014/main" id="{27A705D0-73F0-4BC3-B9A1-684B3A59A304}"/>
              </a:ext>
            </a:extLst>
          </p:cNvPr>
          <p:cNvGraphicFramePr>
            <a:graphicFrameLocks noChangeAspect="1"/>
          </p:cNvGraphicFramePr>
          <p:nvPr>
            <p:extLst>
              <p:ext uri="{D42A27DB-BD31-4B8C-83A1-F6EECF244321}">
                <p14:modId xmlns:p14="http://schemas.microsoft.com/office/powerpoint/2010/main" val="3798105950"/>
              </p:ext>
            </p:extLst>
          </p:nvPr>
        </p:nvGraphicFramePr>
        <p:xfrm>
          <a:off x="9056451" y="200959"/>
          <a:ext cx="2886683" cy="2336839"/>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9056451" y="200959"/>
                        <a:ext cx="2886683" cy="2336839"/>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A536716A-6236-4C98-BCB8-A969F6D5FF8C}"/>
              </a:ext>
            </a:extLst>
          </p:cNvPr>
          <p:cNvGraphicFramePr>
            <a:graphicFrameLocks noChangeAspect="1"/>
          </p:cNvGraphicFramePr>
          <p:nvPr>
            <p:extLst>
              <p:ext uri="{D42A27DB-BD31-4B8C-83A1-F6EECF244321}">
                <p14:modId xmlns:p14="http://schemas.microsoft.com/office/powerpoint/2010/main" val="2828934884"/>
              </p:ext>
            </p:extLst>
          </p:nvPr>
        </p:nvGraphicFramePr>
        <p:xfrm>
          <a:off x="520700" y="3455670"/>
          <a:ext cx="4811713" cy="1335088"/>
        </p:xfrm>
        <a:graphic>
          <a:graphicData uri="http://schemas.openxmlformats.org/presentationml/2006/ole">
            <mc:AlternateContent xmlns:mc="http://schemas.openxmlformats.org/markup-compatibility/2006">
              <mc:Choice xmlns:v="urn:schemas-microsoft-com:vml" Requires="v">
                <p:oleObj name="Equation" r:id="rId6" imgW="3276360" imgH="914400" progId="Equation.DSMT4">
                  <p:embed/>
                </p:oleObj>
              </mc:Choice>
              <mc:Fallback>
                <p:oleObj name="Equation" r:id="rId6" imgW="3276360" imgH="914400" progId="Equation.DSMT4">
                  <p:embed/>
                  <p:pic>
                    <p:nvPicPr>
                      <p:cNvPr id="36" name="Object 35">
                        <a:extLst>
                          <a:ext uri="{FF2B5EF4-FFF2-40B4-BE49-F238E27FC236}">
                            <a16:creationId xmlns:a16="http://schemas.microsoft.com/office/drawing/2014/main" id="{30DB449A-1FD7-4E80-9AB8-A201E20B9B3D}"/>
                          </a:ext>
                        </a:extLst>
                      </p:cNvPr>
                      <p:cNvPicPr>
                        <a:picLocks noChangeAspect="1" noChangeArrowheads="1"/>
                      </p:cNvPicPr>
                      <p:nvPr/>
                    </p:nvPicPr>
                    <p:blipFill>
                      <a:blip r:embed="rId7"/>
                      <a:srcRect/>
                      <a:stretch>
                        <a:fillRect/>
                      </a:stretch>
                    </p:blipFill>
                    <p:spPr bwMode="auto">
                      <a:xfrm>
                        <a:off x="520700" y="3455670"/>
                        <a:ext cx="4811713" cy="1335088"/>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8EBA71B9-B134-4845-9990-500045E45832}"/>
              </a:ext>
            </a:extLst>
          </p:cNvPr>
          <p:cNvGraphicFramePr>
            <a:graphicFrameLocks noChangeAspect="1"/>
          </p:cNvGraphicFramePr>
          <p:nvPr>
            <p:extLst>
              <p:ext uri="{D42A27DB-BD31-4B8C-83A1-F6EECF244321}">
                <p14:modId xmlns:p14="http://schemas.microsoft.com/office/powerpoint/2010/main" val="1262184785"/>
              </p:ext>
            </p:extLst>
          </p:nvPr>
        </p:nvGraphicFramePr>
        <p:xfrm>
          <a:off x="8472791" y="2683649"/>
          <a:ext cx="3258224" cy="2113442"/>
        </p:xfrm>
        <a:graphic>
          <a:graphicData uri="http://schemas.openxmlformats.org/presentationml/2006/ole">
            <mc:AlternateContent xmlns:mc="http://schemas.openxmlformats.org/markup-compatibility/2006">
              <mc:Choice xmlns:v="urn:schemas-microsoft-com:vml" Requires="v">
                <p:oleObj name="Bitmap Image" r:id="rId8" imgW="3820058" imgH="2476190" progId="Paint.Picture">
                  <p:embed/>
                </p:oleObj>
              </mc:Choice>
              <mc:Fallback>
                <p:oleObj name="Bitmap Image" r:id="rId8" imgW="3820058" imgH="2476190" progId="Paint.Picture">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72791" y="2683649"/>
                        <a:ext cx="3258224" cy="2113442"/>
                      </a:xfrm>
                      <a:prstGeom prst="rect">
                        <a:avLst/>
                      </a:prstGeom>
                      <a:noFill/>
                    </p:spPr>
                  </p:pic>
                </p:oleObj>
              </mc:Fallback>
            </mc:AlternateContent>
          </a:graphicData>
        </a:graphic>
      </p:graphicFrame>
      <p:sp>
        <p:nvSpPr>
          <p:cNvPr id="14" name="Rectangle 14">
            <a:extLst>
              <a:ext uri="{FF2B5EF4-FFF2-40B4-BE49-F238E27FC236}">
                <a16:creationId xmlns:a16="http://schemas.microsoft.com/office/drawing/2014/main" id="{F4ECBF83-DCBB-4531-9C4C-45A0CCDBC545}"/>
              </a:ext>
            </a:extLst>
          </p:cNvPr>
          <p:cNvSpPr>
            <a:spLocks noChangeArrowheads="1"/>
          </p:cNvSpPr>
          <p:nvPr/>
        </p:nvSpPr>
        <p:spPr bwMode="auto">
          <a:xfrm>
            <a:off x="5723599" y="40281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0B516FBF-1276-4E31-ADA8-A1526DECC0F9}"/>
              </a:ext>
            </a:extLst>
          </p:cNvPr>
          <p:cNvGraphicFramePr>
            <a:graphicFrameLocks noChangeAspect="1"/>
          </p:cNvGraphicFramePr>
          <p:nvPr>
            <p:extLst>
              <p:ext uri="{D42A27DB-BD31-4B8C-83A1-F6EECF244321}">
                <p14:modId xmlns:p14="http://schemas.microsoft.com/office/powerpoint/2010/main" val="2288870037"/>
              </p:ext>
            </p:extLst>
          </p:nvPr>
        </p:nvGraphicFramePr>
        <p:xfrm>
          <a:off x="8647561" y="4717929"/>
          <a:ext cx="3167686" cy="2038744"/>
        </p:xfrm>
        <a:graphic>
          <a:graphicData uri="http://schemas.openxmlformats.org/presentationml/2006/ole">
            <mc:AlternateContent xmlns:mc="http://schemas.openxmlformats.org/markup-compatibility/2006">
              <mc:Choice xmlns:v="urn:schemas-microsoft-com:vml" Requires="v">
                <p:oleObj name="Bitmap Image" r:id="rId10" imgW="4086795" imgH="2629267" progId="Paint.Picture">
                  <p:embed/>
                </p:oleObj>
              </mc:Choice>
              <mc:Fallback>
                <p:oleObj name="Bitmap Image" r:id="rId10" imgW="4086795" imgH="2629267" progId="Paint.Picture">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47561" y="4717929"/>
                        <a:ext cx="3167686" cy="2038744"/>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9B5F7C0-AE56-4899-B130-9755470A364A}"/>
              </a:ext>
            </a:extLst>
          </p:cNvPr>
          <p:cNvGraphicFramePr>
            <a:graphicFrameLocks noChangeAspect="1"/>
          </p:cNvGraphicFramePr>
          <p:nvPr>
            <p:extLst>
              <p:ext uri="{D42A27DB-BD31-4B8C-83A1-F6EECF244321}">
                <p14:modId xmlns:p14="http://schemas.microsoft.com/office/powerpoint/2010/main" val="2166180886"/>
              </p:ext>
            </p:extLst>
          </p:nvPr>
        </p:nvGraphicFramePr>
        <p:xfrm>
          <a:off x="6160135" y="3536633"/>
          <a:ext cx="1506538" cy="347662"/>
        </p:xfrm>
        <a:graphic>
          <a:graphicData uri="http://schemas.openxmlformats.org/presentationml/2006/ole">
            <mc:AlternateContent xmlns:mc="http://schemas.openxmlformats.org/markup-compatibility/2006">
              <mc:Choice xmlns:v="urn:schemas-microsoft-com:vml" Requires="v">
                <p:oleObj name="Equation" r:id="rId12" imgW="990360" imgH="228600" progId="Equation.DSMT4">
                  <p:embed/>
                </p:oleObj>
              </mc:Choice>
              <mc:Fallback>
                <p:oleObj name="Equation" r:id="rId12" imgW="990360" imgH="228600" progId="Equation.DSMT4">
                  <p:embed/>
                  <p:pic>
                    <p:nvPicPr>
                      <p:cNvPr id="0" name="Object 435"/>
                      <p:cNvPicPr>
                        <a:picLocks noChangeAspect="1" noChangeArrowheads="1"/>
                      </p:cNvPicPr>
                      <p:nvPr/>
                    </p:nvPicPr>
                    <p:blipFill>
                      <a:blip r:embed="rId13"/>
                      <a:srcRect/>
                      <a:stretch>
                        <a:fillRect/>
                      </a:stretch>
                    </p:blipFill>
                    <p:spPr bwMode="auto">
                      <a:xfrm>
                        <a:off x="6160135" y="3536633"/>
                        <a:ext cx="1506538" cy="347662"/>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8EEE40AF-C193-4502-B198-E42A3BD4DAC3}"/>
              </a:ext>
            </a:extLst>
          </p:cNvPr>
          <p:cNvSpPr txBox="1"/>
          <p:nvPr/>
        </p:nvSpPr>
        <p:spPr>
          <a:xfrm>
            <a:off x="460985" y="5017704"/>
            <a:ext cx="7721552" cy="1569660"/>
          </a:xfrm>
          <a:prstGeom prst="rect">
            <a:avLst/>
          </a:prstGeom>
          <a:noFill/>
        </p:spPr>
        <p:txBody>
          <a:bodyPr wrap="square" rtlCol="0">
            <a:spAutoFit/>
          </a:bodyPr>
          <a:lstStyle/>
          <a:p>
            <a:r>
              <a:rPr lang="en-US" sz="1600"/>
              <a:t>Note again how higher ℓ pushes the wavefunction radially outward.   And then n = 1 corresponds to 1 local extremum, n = 2 to two local extrema, etc.  </a:t>
            </a:r>
            <a:r>
              <a:rPr lang="en-US" sz="1600">
                <a:solidFill>
                  <a:srgbClr val="0000FF"/>
                </a:solidFill>
              </a:rPr>
              <a:t>And in any event, the general pattern is that we fit a whole number of half-wavelengths within the entire volume, subject to constraint that ℓ = 0 forces wavefunction to peak at r = 0, and that non-zero ℓ forces wavefunction to zero there.</a:t>
            </a:r>
            <a:r>
              <a:rPr lang="en-US" sz="1600"/>
              <a:t>  And the larger </a:t>
            </a:r>
            <a:r>
              <a:rPr lang="en-US" sz="1600">
                <a:solidFill>
                  <a:srgbClr val="0000FF"/>
                </a:solidFill>
              </a:rPr>
              <a:t>ℓ is, the further out the wavefunction gets pushed from the origin.</a:t>
            </a:r>
            <a:endParaRPr lang="en-US" sz="1600"/>
          </a:p>
        </p:txBody>
      </p:sp>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7E530083-2F36-4BFC-91B0-A4DC65D13B86}"/>
                  </a:ext>
                </a:extLst>
              </p14:cNvPr>
              <p14:cNvContentPartPr/>
              <p14:nvPr/>
            </p14:nvContentPartPr>
            <p14:xfrm>
              <a:off x="5391713" y="3511572"/>
              <a:ext cx="621360" cy="161640"/>
            </p14:xfrm>
          </p:contentPart>
        </mc:Choice>
        <mc:Fallback xmlns="">
          <p:pic>
            <p:nvPicPr>
              <p:cNvPr id="8" name="Ink 7">
                <a:extLst>
                  <a:ext uri="{FF2B5EF4-FFF2-40B4-BE49-F238E27FC236}">
                    <a16:creationId xmlns:a16="http://schemas.microsoft.com/office/drawing/2014/main" id="{7E530083-2F36-4BFC-91B0-A4DC65D13B86}"/>
                  </a:ext>
                </a:extLst>
              </p:cNvPr>
              <p:cNvPicPr/>
              <p:nvPr/>
            </p:nvPicPr>
            <p:blipFill>
              <a:blip r:embed="rId15"/>
              <a:stretch>
                <a:fillRect/>
              </a:stretch>
            </p:blipFill>
            <p:spPr>
              <a:xfrm>
                <a:off x="5382713" y="3502572"/>
                <a:ext cx="639000" cy="179280"/>
              </a:xfrm>
              <a:prstGeom prst="rect">
                <a:avLst/>
              </a:prstGeom>
            </p:spPr>
          </p:pic>
        </mc:Fallback>
      </mc:AlternateContent>
    </p:spTree>
    <p:extLst>
      <p:ext uri="{BB962C8B-B14F-4D97-AF65-F5344CB8AC3E}">
        <p14:creationId xmlns:p14="http://schemas.microsoft.com/office/powerpoint/2010/main" val="2651715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455983" y="218635"/>
            <a:ext cx="6535231" cy="584775"/>
          </a:xfrm>
          <a:prstGeom prst="rect">
            <a:avLst/>
          </a:prstGeom>
          <a:noFill/>
        </p:spPr>
        <p:txBody>
          <a:bodyPr wrap="square" rtlCol="0">
            <a:spAutoFit/>
          </a:bodyPr>
          <a:lstStyle/>
          <a:p>
            <a:r>
              <a:rPr lang="en-US" sz="3200" b="1" u="sng"/>
              <a:t>H 3D Infinite Spherical Well (outside)</a:t>
            </a:r>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nvGraphicFramePr>
        <p:xfrm>
          <a:off x="520700" y="1884363"/>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884363"/>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5" y="2732289"/>
            <a:ext cx="3965099" cy="830997"/>
          </a:xfrm>
          <a:prstGeom prst="rect">
            <a:avLst/>
          </a:prstGeom>
          <a:noFill/>
        </p:spPr>
        <p:txBody>
          <a:bodyPr wrap="square" rtlCol="0">
            <a:spAutoFit/>
          </a:bodyPr>
          <a:lstStyle/>
          <a:p>
            <a:r>
              <a:rPr lang="en-US" sz="1600"/>
              <a:t>The usual.  Now since we don’t need the wavefunction to be regular at the origin, the spherical Neuman functions also show up.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5" name="Object 4">
            <a:extLst>
              <a:ext uri="{FF2B5EF4-FFF2-40B4-BE49-F238E27FC236}">
                <a16:creationId xmlns:a16="http://schemas.microsoft.com/office/drawing/2014/main" id="{27A705D0-73F0-4BC3-B9A1-684B3A59A304}"/>
              </a:ext>
            </a:extLst>
          </p:cNvPr>
          <p:cNvGraphicFramePr>
            <a:graphicFrameLocks noChangeAspect="1"/>
          </p:cNvGraphicFramePr>
          <p:nvPr>
            <p:extLst>
              <p:ext uri="{D42A27DB-BD31-4B8C-83A1-F6EECF244321}">
                <p14:modId xmlns:p14="http://schemas.microsoft.com/office/powerpoint/2010/main" val="2778311567"/>
              </p:ext>
            </p:extLst>
          </p:nvPr>
        </p:nvGraphicFramePr>
        <p:xfrm>
          <a:off x="8710733" y="109856"/>
          <a:ext cx="3247464" cy="2628900"/>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5" name="Object 4">
                        <a:extLst>
                          <a:ext uri="{FF2B5EF4-FFF2-40B4-BE49-F238E27FC236}">
                            <a16:creationId xmlns:a16="http://schemas.microsoft.com/office/drawing/2014/main" id="{27A705D0-73F0-4BC3-B9A1-684B3A59A3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8710733" y="109856"/>
                        <a:ext cx="3247464" cy="262890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A536716A-6236-4C98-BCB8-A969F6D5FF8C}"/>
              </a:ext>
            </a:extLst>
          </p:cNvPr>
          <p:cNvGraphicFramePr>
            <a:graphicFrameLocks noChangeAspect="1"/>
          </p:cNvGraphicFramePr>
          <p:nvPr>
            <p:extLst>
              <p:ext uri="{D42A27DB-BD31-4B8C-83A1-F6EECF244321}">
                <p14:modId xmlns:p14="http://schemas.microsoft.com/office/powerpoint/2010/main" val="3358791433"/>
              </p:ext>
            </p:extLst>
          </p:nvPr>
        </p:nvGraphicFramePr>
        <p:xfrm>
          <a:off x="514350" y="3875088"/>
          <a:ext cx="4344988" cy="1890712"/>
        </p:xfrm>
        <a:graphic>
          <a:graphicData uri="http://schemas.openxmlformats.org/presentationml/2006/ole">
            <mc:AlternateContent xmlns:mc="http://schemas.openxmlformats.org/markup-compatibility/2006">
              <mc:Choice xmlns:v="urn:schemas-microsoft-com:vml" Requires="v">
                <p:oleObj name="Equation" r:id="rId6" imgW="3136680" imgH="1371600" progId="Equation.DSMT4">
                  <p:embed/>
                </p:oleObj>
              </mc:Choice>
              <mc:Fallback>
                <p:oleObj name="Equation" r:id="rId6" imgW="3136680" imgH="1371600" progId="Equation.DSMT4">
                  <p:embed/>
                  <p:pic>
                    <p:nvPicPr>
                      <p:cNvPr id="13" name="Object 12">
                        <a:extLst>
                          <a:ext uri="{FF2B5EF4-FFF2-40B4-BE49-F238E27FC236}">
                            <a16:creationId xmlns:a16="http://schemas.microsoft.com/office/drawing/2014/main" id="{A536716A-6236-4C98-BCB8-A969F6D5FF8C}"/>
                          </a:ext>
                        </a:extLst>
                      </p:cNvPr>
                      <p:cNvPicPr>
                        <a:picLocks noChangeAspect="1" noChangeArrowheads="1"/>
                      </p:cNvPicPr>
                      <p:nvPr/>
                    </p:nvPicPr>
                    <p:blipFill>
                      <a:blip r:embed="rId7"/>
                      <a:srcRect/>
                      <a:stretch>
                        <a:fillRect/>
                      </a:stretch>
                    </p:blipFill>
                    <p:spPr bwMode="auto">
                      <a:xfrm>
                        <a:off x="514350" y="3875088"/>
                        <a:ext cx="4344988" cy="1890712"/>
                      </a:xfrm>
                      <a:prstGeom prst="rect">
                        <a:avLst/>
                      </a:prstGeom>
                      <a:solidFill>
                        <a:srgbClr val="CCFFCC"/>
                      </a:solidFill>
                    </p:spPr>
                  </p:pic>
                </p:oleObj>
              </mc:Fallback>
            </mc:AlternateContent>
          </a:graphicData>
        </a:graphic>
      </p:graphicFrame>
      <p:sp>
        <p:nvSpPr>
          <p:cNvPr id="14" name="Rectangle 14">
            <a:extLst>
              <a:ext uri="{FF2B5EF4-FFF2-40B4-BE49-F238E27FC236}">
                <a16:creationId xmlns:a16="http://schemas.microsoft.com/office/drawing/2014/main" id="{F4ECBF83-DCBB-4531-9C4C-45A0CCDBC545}"/>
              </a:ext>
            </a:extLst>
          </p:cNvPr>
          <p:cNvSpPr>
            <a:spLocks noChangeArrowheads="1"/>
          </p:cNvSpPr>
          <p:nvPr/>
        </p:nvSpPr>
        <p:spPr bwMode="auto">
          <a:xfrm>
            <a:off x="5723599" y="40281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7BEE8B1E-C73A-4D6B-A0B8-56D3C30BEA99}"/>
              </a:ext>
            </a:extLst>
          </p:cNvPr>
          <p:cNvGraphicFramePr>
            <a:graphicFrameLocks noChangeAspect="1"/>
          </p:cNvGraphicFramePr>
          <p:nvPr>
            <p:extLst>
              <p:ext uri="{D42A27DB-BD31-4B8C-83A1-F6EECF244321}">
                <p14:modId xmlns:p14="http://schemas.microsoft.com/office/powerpoint/2010/main" val="566360943"/>
              </p:ext>
            </p:extLst>
          </p:nvPr>
        </p:nvGraphicFramePr>
        <p:xfrm>
          <a:off x="8735801" y="2988502"/>
          <a:ext cx="2971081" cy="3643475"/>
        </p:xfrm>
        <a:graphic>
          <a:graphicData uri="http://schemas.openxmlformats.org/presentationml/2006/ole">
            <mc:AlternateContent xmlns:mc="http://schemas.openxmlformats.org/markup-compatibility/2006">
              <mc:Choice xmlns:v="urn:schemas-microsoft-com:vml" Requires="v">
                <p:oleObj name="Bitmap Image" r:id="rId8" imgW="3535560" imgH="4335840" progId="Paint.Picture">
                  <p:embed/>
                </p:oleObj>
              </mc:Choice>
              <mc:Fallback>
                <p:oleObj name="Bitmap Image" r:id="rId8" imgW="3535560" imgH="4335840" progId="Paint.Picture">
                  <p:embed/>
                  <p:pic>
                    <p:nvPicPr>
                      <p:cNvPr id="0" name=""/>
                      <p:cNvPicPr/>
                      <p:nvPr/>
                    </p:nvPicPr>
                    <p:blipFill>
                      <a:blip r:embed="rId9"/>
                      <a:stretch>
                        <a:fillRect/>
                      </a:stretch>
                    </p:blipFill>
                    <p:spPr>
                      <a:xfrm>
                        <a:off x="8735801" y="2988502"/>
                        <a:ext cx="2971081" cy="364347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471924E7-C465-4DA7-B491-6197B7808842}"/>
              </a:ext>
            </a:extLst>
          </p:cNvPr>
          <p:cNvSpPr txBox="1"/>
          <p:nvPr/>
        </p:nvSpPr>
        <p:spPr>
          <a:xfrm>
            <a:off x="5723600" y="3239227"/>
            <a:ext cx="2875175" cy="1323439"/>
          </a:xfrm>
          <a:prstGeom prst="rect">
            <a:avLst/>
          </a:prstGeom>
          <a:noFill/>
        </p:spPr>
        <p:txBody>
          <a:bodyPr wrap="square" rtlCol="0">
            <a:spAutoFit/>
          </a:bodyPr>
          <a:lstStyle/>
          <a:p>
            <a:r>
              <a:rPr lang="en-US" sz="1600"/>
              <a:t>Plot of typical radial wavefunctions.  Each have </a:t>
            </a:r>
            <a:r>
              <a:rPr lang="az-Cyrl-AZ" sz="1600"/>
              <a:t>ћ</a:t>
            </a:r>
            <a:r>
              <a:rPr lang="en-US" sz="1600"/>
              <a:t> = m = 1, R = 2, and ℓ = 1,3,5.  The top one has k = 0.3, and the bottom one k = 0.6</a:t>
            </a:r>
          </a:p>
        </p:txBody>
      </p:sp>
      <p:sp>
        <p:nvSpPr>
          <p:cNvPr id="15" name="TextBox 14">
            <a:extLst>
              <a:ext uri="{FF2B5EF4-FFF2-40B4-BE49-F238E27FC236}">
                <a16:creationId xmlns:a16="http://schemas.microsoft.com/office/drawing/2014/main" id="{CF488C5C-F223-410D-B305-E868619A90CB}"/>
              </a:ext>
            </a:extLst>
          </p:cNvPr>
          <p:cNvSpPr txBox="1"/>
          <p:nvPr/>
        </p:nvSpPr>
        <p:spPr>
          <a:xfrm>
            <a:off x="5723599" y="4781300"/>
            <a:ext cx="2875175" cy="830997"/>
          </a:xfrm>
          <a:prstGeom prst="rect">
            <a:avLst/>
          </a:prstGeom>
          <a:noFill/>
        </p:spPr>
        <p:txBody>
          <a:bodyPr wrap="square" rtlCol="0">
            <a:spAutoFit/>
          </a:bodyPr>
          <a:lstStyle/>
          <a:p>
            <a:r>
              <a:rPr lang="en-US" sz="1600"/>
              <a:t>Can see higher ℓ pushes wavefunction outward, and higher k increases curvature.  </a:t>
            </a:r>
          </a:p>
        </p:txBody>
      </p:sp>
    </p:spTree>
    <p:extLst>
      <p:ext uri="{BB962C8B-B14F-4D97-AF65-F5344CB8AC3E}">
        <p14:creationId xmlns:p14="http://schemas.microsoft.com/office/powerpoint/2010/main" val="1980405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3D Finite Spherical Well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2472564932"/>
              </p:ext>
            </p:extLst>
          </p:nvPr>
        </p:nvGraphicFramePr>
        <p:xfrm>
          <a:off x="520700" y="1274624"/>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274624"/>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174670"/>
            <a:ext cx="4027530" cy="584775"/>
          </a:xfrm>
          <a:prstGeom prst="rect">
            <a:avLst/>
          </a:prstGeom>
          <a:noFill/>
        </p:spPr>
        <p:txBody>
          <a:bodyPr wrap="square" rtlCol="0">
            <a:spAutoFit/>
          </a:bodyPr>
          <a:lstStyle/>
          <a:p>
            <a:r>
              <a:rPr lang="en-US" sz="1600"/>
              <a:t>Now let’s look at bound states for V &lt; 0.  h</a:t>
            </a:r>
            <a:r>
              <a:rPr lang="en-US" sz="1600" baseline="-25000"/>
              <a:t>ℓ</a:t>
            </a:r>
            <a:r>
              <a:rPr lang="en-US" sz="1600" baseline="30000"/>
              <a:t>(1)</a:t>
            </a:r>
            <a:r>
              <a:rPr lang="en-US" sz="1600"/>
              <a:t> is a spherical Hankel function of the first kind.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824526"/>
            <a:ext cx="3715980" cy="369332"/>
          </a:xfrm>
          <a:prstGeom prst="rect">
            <a:avLst/>
          </a:prstGeom>
          <a:noFill/>
        </p:spPr>
        <p:txBody>
          <a:bodyPr wrap="square" rtlCol="0">
            <a:spAutoFit/>
          </a:bodyPr>
          <a:lstStyle/>
          <a:p>
            <a:r>
              <a:rPr lang="en-US"/>
              <a:t>Yep yep yep…</a:t>
            </a:r>
          </a:p>
        </p:txBody>
      </p:sp>
      <p:sp>
        <p:nvSpPr>
          <p:cNvPr id="14" name="Rectangle 14">
            <a:extLst>
              <a:ext uri="{FF2B5EF4-FFF2-40B4-BE49-F238E27FC236}">
                <a16:creationId xmlns:a16="http://schemas.microsoft.com/office/drawing/2014/main" id="{F4ECBF83-DCBB-4531-9C4C-45A0CCDBC545}"/>
              </a:ext>
            </a:extLst>
          </p:cNvPr>
          <p:cNvSpPr>
            <a:spLocks noChangeArrowheads="1"/>
          </p:cNvSpPr>
          <p:nvPr/>
        </p:nvSpPr>
        <p:spPr bwMode="auto">
          <a:xfrm>
            <a:off x="5723599" y="40281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TextBox 22">
            <a:extLst>
              <a:ext uri="{FF2B5EF4-FFF2-40B4-BE49-F238E27FC236}">
                <a16:creationId xmlns:a16="http://schemas.microsoft.com/office/drawing/2014/main" id="{9BAA7A3D-6A1E-4BE1-9761-717BAFE44DA4}"/>
              </a:ext>
            </a:extLst>
          </p:cNvPr>
          <p:cNvSpPr txBox="1"/>
          <p:nvPr/>
        </p:nvSpPr>
        <p:spPr>
          <a:xfrm>
            <a:off x="460986" y="4684471"/>
            <a:ext cx="6916228" cy="1323439"/>
          </a:xfrm>
          <a:prstGeom prst="rect">
            <a:avLst/>
          </a:prstGeom>
          <a:noFill/>
        </p:spPr>
        <p:txBody>
          <a:bodyPr wrap="square" rtlCol="0">
            <a:spAutoFit/>
          </a:bodyPr>
          <a:lstStyle/>
          <a:p>
            <a:r>
              <a:rPr lang="en-US" sz="1600"/>
              <a:t>Looking for solutions to this Energy equation by plotting the LHS and RHS of the latter equation as a function of k’.  In general, it seems that the waveforms u(r) = rψ(r) (isolating the trig part) go to zero at r = 0 and r = R for deeply bound states and go to zero at r = 0 and have amplitude at r = R for least deeply bound states.  Potential must be greater than min kinetic energy to bind a particle.  So we have:</a:t>
            </a:r>
            <a:endParaRPr lang="en-US" sz="1400"/>
          </a:p>
        </p:txBody>
      </p:sp>
      <p:graphicFrame>
        <p:nvGraphicFramePr>
          <p:cNvPr id="26" name="Object 25">
            <a:extLst>
              <a:ext uri="{FF2B5EF4-FFF2-40B4-BE49-F238E27FC236}">
                <a16:creationId xmlns:a16="http://schemas.microsoft.com/office/drawing/2014/main" id="{2ACBB27C-FBC9-49C3-B667-FC6CC712EA2A}"/>
              </a:ext>
            </a:extLst>
          </p:cNvPr>
          <p:cNvGraphicFramePr>
            <a:graphicFrameLocks noChangeAspect="1"/>
          </p:cNvGraphicFramePr>
          <p:nvPr>
            <p:extLst>
              <p:ext uri="{D42A27DB-BD31-4B8C-83A1-F6EECF244321}">
                <p14:modId xmlns:p14="http://schemas.microsoft.com/office/powerpoint/2010/main" val="3161310800"/>
              </p:ext>
            </p:extLst>
          </p:nvPr>
        </p:nvGraphicFramePr>
        <p:xfrm>
          <a:off x="520701" y="6077740"/>
          <a:ext cx="5786582" cy="701880"/>
        </p:xfrm>
        <a:graphic>
          <a:graphicData uri="http://schemas.openxmlformats.org/presentationml/2006/ole">
            <mc:AlternateContent xmlns:mc="http://schemas.openxmlformats.org/markup-compatibility/2006">
              <mc:Choice xmlns:v="urn:schemas-microsoft-com:vml" Requires="v">
                <p:oleObj name="Equation" r:id="rId4" imgW="5094125" imgH="617220" progId="Equation.DSMT4">
                  <p:embed/>
                </p:oleObj>
              </mc:Choice>
              <mc:Fallback>
                <p:oleObj name="Equation" r:id="rId4" imgW="5094125" imgH="617220" progId="Equation.DSMT4">
                  <p:embed/>
                  <p:pic>
                    <p:nvPicPr>
                      <p:cNvPr id="26" name="Object 25">
                        <a:extLst>
                          <a:ext uri="{FF2B5EF4-FFF2-40B4-BE49-F238E27FC236}">
                            <a16:creationId xmlns:a16="http://schemas.microsoft.com/office/drawing/2014/main" id="{2ACBB27C-FBC9-49C3-B667-FC6CC712EA2A}"/>
                          </a:ext>
                        </a:extLst>
                      </p:cNvPr>
                      <p:cNvPicPr>
                        <a:picLocks noChangeAspect="1" noChangeArrowheads="1"/>
                      </p:cNvPicPr>
                      <p:nvPr/>
                    </p:nvPicPr>
                    <p:blipFill>
                      <a:blip r:embed="rId5"/>
                      <a:srcRect/>
                      <a:stretch>
                        <a:fillRect/>
                      </a:stretch>
                    </p:blipFill>
                    <p:spPr bwMode="auto">
                      <a:xfrm>
                        <a:off x="520701" y="6077740"/>
                        <a:ext cx="5786582" cy="701880"/>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E157F337-6DB0-421D-BB88-386A47A3225F}"/>
              </a:ext>
            </a:extLst>
          </p:cNvPr>
          <p:cNvGraphicFramePr>
            <a:graphicFrameLocks noChangeAspect="1"/>
          </p:cNvGraphicFramePr>
          <p:nvPr>
            <p:extLst>
              <p:ext uri="{D42A27DB-BD31-4B8C-83A1-F6EECF244321}">
                <p14:modId xmlns:p14="http://schemas.microsoft.com/office/powerpoint/2010/main" val="994259877"/>
              </p:ext>
            </p:extLst>
          </p:nvPr>
        </p:nvGraphicFramePr>
        <p:xfrm>
          <a:off x="524534" y="2993265"/>
          <a:ext cx="5383633" cy="1493983"/>
        </p:xfrm>
        <a:graphic>
          <a:graphicData uri="http://schemas.openxmlformats.org/presentationml/2006/ole">
            <mc:AlternateContent xmlns:mc="http://schemas.openxmlformats.org/markup-compatibility/2006">
              <mc:Choice xmlns:v="urn:schemas-microsoft-com:vml" Requires="v">
                <p:oleObj name="Equation" r:id="rId6" imgW="4190760" imgH="1168200" progId="Equation.DSMT4">
                  <p:embed/>
                </p:oleObj>
              </mc:Choice>
              <mc:Fallback>
                <p:oleObj name="Equation" r:id="rId6" imgW="4190760" imgH="1168200" progId="Equation.DSMT4">
                  <p:embed/>
                  <p:pic>
                    <p:nvPicPr>
                      <p:cNvPr id="0" name="Object 16"/>
                      <p:cNvPicPr>
                        <a:picLocks noChangeAspect="1" noChangeArrowheads="1"/>
                      </p:cNvPicPr>
                      <p:nvPr/>
                    </p:nvPicPr>
                    <p:blipFill>
                      <a:blip r:embed="rId7"/>
                      <a:srcRect/>
                      <a:stretch>
                        <a:fillRect/>
                      </a:stretch>
                    </p:blipFill>
                    <p:spPr bwMode="auto">
                      <a:xfrm>
                        <a:off x="524534" y="2993265"/>
                        <a:ext cx="5383633" cy="149398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52757F48-7838-4119-AD2A-85965B62D044}"/>
              </a:ext>
            </a:extLst>
          </p:cNvPr>
          <p:cNvGraphicFramePr>
            <a:graphicFrameLocks noChangeAspect="1"/>
          </p:cNvGraphicFramePr>
          <p:nvPr>
            <p:extLst>
              <p:ext uri="{D42A27DB-BD31-4B8C-83A1-F6EECF244321}">
                <p14:modId xmlns:p14="http://schemas.microsoft.com/office/powerpoint/2010/main" val="767171161"/>
              </p:ext>
            </p:extLst>
          </p:nvPr>
        </p:nvGraphicFramePr>
        <p:xfrm>
          <a:off x="5053878" y="1171635"/>
          <a:ext cx="3008313" cy="1187450"/>
        </p:xfrm>
        <a:graphic>
          <a:graphicData uri="http://schemas.openxmlformats.org/presentationml/2006/ole">
            <mc:AlternateContent xmlns:mc="http://schemas.openxmlformats.org/markup-compatibility/2006">
              <mc:Choice xmlns:v="urn:schemas-microsoft-com:vml" Requires="v">
                <p:oleObj name="Equation" r:id="rId8" imgW="2171520" imgH="863280" progId="Equation.DSMT4">
                  <p:embed/>
                </p:oleObj>
              </mc:Choice>
              <mc:Fallback>
                <p:oleObj name="Equation" r:id="rId8" imgW="2171520" imgH="863280" progId="Equation.DSMT4">
                  <p:embed/>
                  <p:pic>
                    <p:nvPicPr>
                      <p:cNvPr id="0" name="Object 18"/>
                      <p:cNvPicPr>
                        <a:picLocks noChangeAspect="1" noChangeArrowheads="1"/>
                      </p:cNvPicPr>
                      <p:nvPr/>
                    </p:nvPicPr>
                    <p:blipFill>
                      <a:blip r:embed="rId9"/>
                      <a:srcRect/>
                      <a:stretch>
                        <a:fillRect/>
                      </a:stretch>
                    </p:blipFill>
                    <p:spPr bwMode="auto">
                      <a:xfrm>
                        <a:off x="5053878" y="1171635"/>
                        <a:ext cx="3008313" cy="1187450"/>
                      </a:xfrm>
                      <a:prstGeom prst="rect">
                        <a:avLst/>
                      </a:prstGeom>
                      <a:noFill/>
                    </p:spPr>
                  </p:pic>
                </p:oleObj>
              </mc:Fallback>
            </mc:AlternateContent>
          </a:graphicData>
        </a:graphic>
      </p:graphicFrame>
      <p:pic>
        <p:nvPicPr>
          <p:cNvPr id="11" name="Picture 10">
            <a:extLst>
              <a:ext uri="{FF2B5EF4-FFF2-40B4-BE49-F238E27FC236}">
                <a16:creationId xmlns:a16="http://schemas.microsoft.com/office/drawing/2014/main" id="{40D0B300-3459-4445-AF62-1DA4FCE7231F}"/>
              </a:ext>
            </a:extLst>
          </p:cNvPr>
          <p:cNvPicPr>
            <a:picLocks noChangeAspect="1"/>
          </p:cNvPicPr>
          <p:nvPr/>
        </p:nvPicPr>
        <p:blipFill>
          <a:blip r:embed="rId10"/>
          <a:stretch>
            <a:fillRect/>
          </a:stretch>
        </p:blipFill>
        <p:spPr>
          <a:xfrm>
            <a:off x="6864993" y="2685072"/>
            <a:ext cx="4954606" cy="1802176"/>
          </a:xfrm>
          <a:prstGeom prst="rect">
            <a:avLst/>
          </a:prstGeom>
        </p:spPr>
      </p:pic>
      <p:pic>
        <p:nvPicPr>
          <p:cNvPr id="3" name="Picture 2">
            <a:extLst>
              <a:ext uri="{FF2B5EF4-FFF2-40B4-BE49-F238E27FC236}">
                <a16:creationId xmlns:a16="http://schemas.microsoft.com/office/drawing/2014/main" id="{E343BCCF-EE61-EBCB-8401-123D802B01BA}"/>
              </a:ext>
            </a:extLst>
          </p:cNvPr>
          <p:cNvPicPr>
            <a:picLocks noChangeAspect="1"/>
          </p:cNvPicPr>
          <p:nvPr/>
        </p:nvPicPr>
        <p:blipFill>
          <a:blip r:embed="rId11"/>
          <a:stretch>
            <a:fillRect/>
          </a:stretch>
        </p:blipFill>
        <p:spPr>
          <a:xfrm>
            <a:off x="9401316" y="266447"/>
            <a:ext cx="2362530" cy="2114845"/>
          </a:xfrm>
          <a:prstGeom prst="rect">
            <a:avLst/>
          </a:prstGeom>
        </p:spPr>
      </p:pic>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9AE2BCF6-2619-34A1-D7AE-DC0166A2DAB4}"/>
                  </a:ext>
                </a:extLst>
              </p14:cNvPr>
              <p14:cNvContentPartPr/>
              <p14:nvPr/>
            </p14:nvContentPartPr>
            <p14:xfrm>
              <a:off x="3462680" y="2539720"/>
              <a:ext cx="1739520" cy="904680"/>
            </p14:xfrm>
          </p:contentPart>
        </mc:Choice>
        <mc:Fallback xmlns="">
          <p:pic>
            <p:nvPicPr>
              <p:cNvPr id="6" name="Ink 5">
                <a:extLst>
                  <a:ext uri="{FF2B5EF4-FFF2-40B4-BE49-F238E27FC236}">
                    <a16:creationId xmlns:a16="http://schemas.microsoft.com/office/drawing/2014/main" id="{9AE2BCF6-2619-34A1-D7AE-DC0166A2DAB4}"/>
                  </a:ext>
                </a:extLst>
              </p:cNvPr>
              <p:cNvPicPr/>
              <p:nvPr/>
            </p:nvPicPr>
            <p:blipFill>
              <a:blip r:embed="rId14"/>
              <a:stretch>
                <a:fillRect/>
              </a:stretch>
            </p:blipFill>
            <p:spPr>
              <a:xfrm>
                <a:off x="3454040" y="2530720"/>
                <a:ext cx="1757160" cy="922320"/>
              </a:xfrm>
              <a:prstGeom prst="rect">
                <a:avLst/>
              </a:prstGeom>
            </p:spPr>
          </p:pic>
        </mc:Fallback>
      </mc:AlternateContent>
      <p:pic>
        <p:nvPicPr>
          <p:cNvPr id="1026" name="Picture 1">
            <a:extLst>
              <a:ext uri="{FF2B5EF4-FFF2-40B4-BE49-F238E27FC236}">
                <a16:creationId xmlns:a16="http://schemas.microsoft.com/office/drawing/2014/main" id="{E72EF040-B017-5B6C-F68D-F4FDF59759C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806080" y="4614463"/>
            <a:ext cx="3072431" cy="2143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1366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910932" y="93816"/>
            <a:ext cx="4713523" cy="584775"/>
          </a:xfrm>
          <a:prstGeom prst="rect">
            <a:avLst/>
          </a:prstGeom>
          <a:noFill/>
        </p:spPr>
        <p:txBody>
          <a:bodyPr wrap="square" rtlCol="0">
            <a:spAutoFit/>
          </a:bodyPr>
          <a:lstStyle/>
          <a:p>
            <a:r>
              <a:rPr lang="en-US" sz="3200" b="1" u="sng"/>
              <a:t>H 3D Finite Spherical Well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3203725451"/>
              </p:ext>
            </p:extLst>
          </p:nvPr>
        </p:nvGraphicFramePr>
        <p:xfrm>
          <a:off x="501937" y="1316468"/>
          <a:ext cx="2441575" cy="703262"/>
        </p:xfrm>
        <a:graphic>
          <a:graphicData uri="http://schemas.openxmlformats.org/presentationml/2006/ole">
            <mc:AlternateContent xmlns:mc="http://schemas.openxmlformats.org/markup-compatibility/2006">
              <mc:Choice xmlns:v="urn:schemas-microsoft-com:vml" Requires="v">
                <p:oleObj name="Equation" r:id="rId3" imgW="1663560" imgH="482400" progId="Equation.DSMT4">
                  <p:embed/>
                </p:oleObj>
              </mc:Choice>
              <mc:Fallback>
                <p:oleObj name="Equation" r:id="rId3"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4"/>
                      <a:srcRect/>
                      <a:stretch>
                        <a:fillRect/>
                      </a:stretch>
                    </p:blipFill>
                    <p:spPr bwMode="auto">
                      <a:xfrm>
                        <a:off x="501937" y="1316468"/>
                        <a:ext cx="2441575" cy="703262"/>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CF824A5-5820-49AF-8F5D-315EEF7448B6}"/>
              </a:ext>
            </a:extLst>
          </p:cNvPr>
          <p:cNvSpPr txBox="1"/>
          <p:nvPr/>
        </p:nvSpPr>
        <p:spPr>
          <a:xfrm>
            <a:off x="460986" y="834347"/>
            <a:ext cx="1716606" cy="369332"/>
          </a:xfrm>
          <a:prstGeom prst="rect">
            <a:avLst/>
          </a:prstGeom>
          <a:noFill/>
        </p:spPr>
        <p:txBody>
          <a:bodyPr wrap="square" rtlCol="0">
            <a:spAutoFit/>
          </a:bodyPr>
          <a:lstStyle/>
          <a:p>
            <a:r>
              <a:rPr lang="en-US"/>
              <a:t>Yep yep yep…</a:t>
            </a:r>
          </a:p>
        </p:txBody>
      </p:sp>
      <p:graphicFrame>
        <p:nvGraphicFramePr>
          <p:cNvPr id="4" name="Object 3">
            <a:extLst>
              <a:ext uri="{FF2B5EF4-FFF2-40B4-BE49-F238E27FC236}">
                <a16:creationId xmlns:a16="http://schemas.microsoft.com/office/drawing/2014/main" id="{99A5A1EC-340F-4B41-A501-E2EB0C4459E6}"/>
              </a:ext>
            </a:extLst>
          </p:cNvPr>
          <p:cNvGraphicFramePr>
            <a:graphicFrameLocks noChangeAspect="1"/>
          </p:cNvGraphicFramePr>
          <p:nvPr>
            <p:extLst>
              <p:ext uri="{D42A27DB-BD31-4B8C-83A1-F6EECF244321}">
                <p14:modId xmlns:p14="http://schemas.microsoft.com/office/powerpoint/2010/main" val="2069805255"/>
              </p:ext>
            </p:extLst>
          </p:nvPr>
        </p:nvGraphicFramePr>
        <p:xfrm>
          <a:off x="9303232" y="152400"/>
          <a:ext cx="2751636" cy="2227515"/>
        </p:xfrm>
        <a:graphic>
          <a:graphicData uri="http://schemas.openxmlformats.org/presentationml/2006/ole">
            <mc:AlternateContent xmlns:mc="http://schemas.openxmlformats.org/markup-compatibility/2006">
              <mc:Choice xmlns:v="urn:schemas-microsoft-com:vml" Requires="v">
                <p:oleObj name="Bitmap Image" r:id="rId5" imgW="2790476" imgH="2190476" progId="Paint.Picture">
                  <p:embed/>
                </p:oleObj>
              </mc:Choice>
              <mc:Fallback>
                <p:oleObj name="Bitmap Image" r:id="rId5" imgW="2790476" imgH="2190476"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l="4095" t="5217" r="9897" b="6087"/>
                      <a:stretch>
                        <a:fillRect/>
                      </a:stretch>
                    </p:blipFill>
                    <p:spPr bwMode="auto">
                      <a:xfrm>
                        <a:off x="9303232" y="152400"/>
                        <a:ext cx="2751636" cy="222751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9CDAC9C7-7309-4998-94AB-87596C888D9F}"/>
              </a:ext>
            </a:extLst>
          </p:cNvPr>
          <p:cNvGraphicFramePr>
            <a:graphicFrameLocks noChangeAspect="1"/>
          </p:cNvGraphicFramePr>
          <p:nvPr>
            <p:extLst>
              <p:ext uri="{D42A27DB-BD31-4B8C-83A1-F6EECF244321}">
                <p14:modId xmlns:p14="http://schemas.microsoft.com/office/powerpoint/2010/main" val="406067669"/>
              </p:ext>
            </p:extLst>
          </p:nvPr>
        </p:nvGraphicFramePr>
        <p:xfrm>
          <a:off x="460986" y="2155328"/>
          <a:ext cx="7983537" cy="1276350"/>
        </p:xfrm>
        <a:graphic>
          <a:graphicData uri="http://schemas.openxmlformats.org/presentationml/2006/ole">
            <mc:AlternateContent xmlns:mc="http://schemas.openxmlformats.org/markup-compatibility/2006">
              <mc:Choice xmlns:v="urn:schemas-microsoft-com:vml" Requires="v">
                <p:oleObj name="Equation" r:id="rId7" imgW="5638680" imgH="901440" progId="Equation.DSMT4">
                  <p:embed/>
                </p:oleObj>
              </mc:Choice>
              <mc:Fallback>
                <p:oleObj name="Equation" r:id="rId7" imgW="5638680" imgH="901440" progId="Equation.DSMT4">
                  <p:embed/>
                  <p:pic>
                    <p:nvPicPr>
                      <p:cNvPr id="0" name="Object 5"/>
                      <p:cNvPicPr>
                        <a:picLocks noChangeAspect="1" noChangeArrowheads="1"/>
                      </p:cNvPicPr>
                      <p:nvPr/>
                    </p:nvPicPr>
                    <p:blipFill>
                      <a:blip r:embed="rId8"/>
                      <a:srcRect/>
                      <a:stretch>
                        <a:fillRect/>
                      </a:stretch>
                    </p:blipFill>
                    <p:spPr bwMode="auto">
                      <a:xfrm>
                        <a:off x="460986" y="2155328"/>
                        <a:ext cx="7983537" cy="1276350"/>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268FB295-6B98-4C63-8E05-D01AE6B2A37F}"/>
              </a:ext>
            </a:extLst>
          </p:cNvPr>
          <p:cNvGraphicFramePr>
            <a:graphicFrameLocks noChangeAspect="1"/>
          </p:cNvGraphicFramePr>
          <p:nvPr>
            <p:extLst>
              <p:ext uri="{D42A27DB-BD31-4B8C-83A1-F6EECF244321}">
                <p14:modId xmlns:p14="http://schemas.microsoft.com/office/powerpoint/2010/main" val="1308907152"/>
              </p:ext>
            </p:extLst>
          </p:nvPr>
        </p:nvGraphicFramePr>
        <p:xfrm>
          <a:off x="5530961" y="2875756"/>
          <a:ext cx="5580062" cy="1106487"/>
        </p:xfrm>
        <a:graphic>
          <a:graphicData uri="http://schemas.openxmlformats.org/presentationml/2006/ole">
            <mc:AlternateContent xmlns:mc="http://schemas.openxmlformats.org/markup-compatibility/2006">
              <mc:Choice xmlns:v="urn:schemas-microsoft-com:vml" Requires="v">
                <p:oleObj name="Equation" r:id="rId9" imgW="4609800" imgH="914400" progId="Equation.DSMT4">
                  <p:embed/>
                </p:oleObj>
              </mc:Choice>
              <mc:Fallback>
                <p:oleObj name="Equation" r:id="rId9" imgW="4609800" imgH="914400" progId="Equation.DSMT4">
                  <p:embed/>
                  <p:pic>
                    <p:nvPicPr>
                      <p:cNvPr id="0" name=""/>
                      <p:cNvPicPr/>
                      <p:nvPr/>
                    </p:nvPicPr>
                    <p:blipFill>
                      <a:blip r:embed="rId10"/>
                      <a:stretch>
                        <a:fillRect/>
                      </a:stretch>
                    </p:blipFill>
                    <p:spPr>
                      <a:xfrm>
                        <a:off x="5530961" y="2875756"/>
                        <a:ext cx="5580062" cy="1106487"/>
                      </a:xfrm>
                      <a:prstGeom prst="rect">
                        <a:avLst/>
                      </a:prstGeom>
                      <a:solidFill>
                        <a:schemeClr val="accent3">
                          <a:lumMod val="20000"/>
                          <a:lumOff val="80000"/>
                        </a:schemeClr>
                      </a:solidFill>
                    </p:spPr>
                  </p:pic>
                </p:oleObj>
              </mc:Fallback>
            </mc:AlternateContent>
          </a:graphicData>
        </a:graphic>
      </p:graphicFrame>
      <p:sp>
        <p:nvSpPr>
          <p:cNvPr id="22" name="TextBox 21">
            <a:extLst>
              <a:ext uri="{FF2B5EF4-FFF2-40B4-BE49-F238E27FC236}">
                <a16:creationId xmlns:a16="http://schemas.microsoft.com/office/drawing/2014/main" id="{E95FB268-1B3C-4EB5-9847-F5CA29B6B3DA}"/>
              </a:ext>
            </a:extLst>
          </p:cNvPr>
          <p:cNvSpPr txBox="1"/>
          <p:nvPr/>
        </p:nvSpPr>
        <p:spPr>
          <a:xfrm>
            <a:off x="3253573" y="1064656"/>
            <a:ext cx="5739598" cy="1077218"/>
          </a:xfrm>
          <a:prstGeom prst="rect">
            <a:avLst/>
          </a:prstGeom>
          <a:noFill/>
        </p:spPr>
        <p:txBody>
          <a:bodyPr wrap="square" rtlCol="0">
            <a:spAutoFit/>
          </a:bodyPr>
          <a:lstStyle/>
          <a:p>
            <a:r>
              <a:rPr lang="en-US" sz="1600"/>
              <a:t>Now we’ll consider free states.  So these will be free states with an infinite spectrum.  Usual approach and decomposition into spherical harmonics/spherical Bessel functions.  Just have to play with boundary conditions:</a:t>
            </a:r>
          </a:p>
        </p:txBody>
      </p:sp>
      <p:pic>
        <p:nvPicPr>
          <p:cNvPr id="3" name="Picture 2">
            <a:extLst>
              <a:ext uri="{FF2B5EF4-FFF2-40B4-BE49-F238E27FC236}">
                <a16:creationId xmlns:a16="http://schemas.microsoft.com/office/drawing/2014/main" id="{670EE5BF-D96F-4D59-9595-942B788317FD}"/>
              </a:ext>
            </a:extLst>
          </p:cNvPr>
          <p:cNvPicPr>
            <a:picLocks noChangeAspect="1"/>
          </p:cNvPicPr>
          <p:nvPr/>
        </p:nvPicPr>
        <p:blipFill>
          <a:blip r:embed="rId11"/>
          <a:stretch>
            <a:fillRect/>
          </a:stretch>
        </p:blipFill>
        <p:spPr>
          <a:xfrm>
            <a:off x="6096000" y="4925718"/>
            <a:ext cx="5744953" cy="1905000"/>
          </a:xfrm>
          <a:prstGeom prst="rect">
            <a:avLst/>
          </a:prstGeom>
        </p:spPr>
      </p:pic>
      <p:pic>
        <p:nvPicPr>
          <p:cNvPr id="5" name="Picture 4">
            <a:extLst>
              <a:ext uri="{FF2B5EF4-FFF2-40B4-BE49-F238E27FC236}">
                <a16:creationId xmlns:a16="http://schemas.microsoft.com/office/drawing/2014/main" id="{FB1B4C24-BEEB-4248-A8D8-CB4CA0927010}"/>
              </a:ext>
            </a:extLst>
          </p:cNvPr>
          <p:cNvPicPr>
            <a:picLocks noChangeAspect="1"/>
          </p:cNvPicPr>
          <p:nvPr/>
        </p:nvPicPr>
        <p:blipFill>
          <a:blip r:embed="rId12"/>
          <a:stretch>
            <a:fillRect/>
          </a:stretch>
        </p:blipFill>
        <p:spPr>
          <a:xfrm>
            <a:off x="296531" y="4908537"/>
            <a:ext cx="5483551" cy="1905000"/>
          </a:xfrm>
          <a:prstGeom prst="rect">
            <a:avLst/>
          </a:prstGeom>
        </p:spPr>
      </p:pic>
      <p:sp>
        <p:nvSpPr>
          <p:cNvPr id="6" name="TextBox 5">
            <a:extLst>
              <a:ext uri="{FF2B5EF4-FFF2-40B4-BE49-F238E27FC236}">
                <a16:creationId xmlns:a16="http://schemas.microsoft.com/office/drawing/2014/main" id="{D405DE23-681B-46F5-BE02-48C2762D9D7B}"/>
              </a:ext>
            </a:extLst>
          </p:cNvPr>
          <p:cNvSpPr txBox="1"/>
          <p:nvPr/>
        </p:nvSpPr>
        <p:spPr>
          <a:xfrm>
            <a:off x="460986" y="4076058"/>
            <a:ext cx="10972800" cy="738664"/>
          </a:xfrm>
          <a:prstGeom prst="rect">
            <a:avLst/>
          </a:prstGeom>
          <a:noFill/>
        </p:spPr>
        <p:txBody>
          <a:bodyPr wrap="square" rtlCol="0">
            <a:spAutoFit/>
          </a:bodyPr>
          <a:lstStyle/>
          <a:p>
            <a:r>
              <a:rPr lang="en-US" sz="1400"/>
              <a:t>So I’ve graphed some with </a:t>
            </a:r>
            <a:r>
              <a:rPr lang="az-Cyrl-AZ" sz="1400"/>
              <a:t>ћ</a:t>
            </a:r>
            <a:r>
              <a:rPr lang="en-US" sz="1400"/>
              <a:t> = m = 1, again, and ℓ = 0,1,2.  And k = 1 (left), 2 (right).  The two on left are for repulsive potential, and two on right for attractive.  Not exactly obvious, but one can see/imagine that wavefunction with repulsive/attractive well is pushed out/pulled in so that first peak is further/closer than would be in absence of potential.  And correspondingly phase shift would be (at least for small k) negative/positive.</a:t>
            </a:r>
          </a:p>
        </p:txBody>
      </p:sp>
    </p:spTree>
    <p:extLst>
      <p:ext uri="{BB962C8B-B14F-4D97-AF65-F5344CB8AC3E}">
        <p14:creationId xmlns:p14="http://schemas.microsoft.com/office/powerpoint/2010/main" val="3103646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788065" y="142943"/>
            <a:ext cx="4962946" cy="584775"/>
          </a:xfrm>
          <a:prstGeom prst="rect">
            <a:avLst/>
          </a:prstGeom>
          <a:noFill/>
        </p:spPr>
        <p:txBody>
          <a:bodyPr wrap="square" rtlCol="0">
            <a:spAutoFit/>
          </a:bodyPr>
          <a:lstStyle/>
          <a:p>
            <a:r>
              <a:rPr lang="en-US" sz="3200" b="1" u="sng"/>
              <a:t>H 3D Hydrogenic Atom</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493907778"/>
              </p:ext>
            </p:extLst>
          </p:nvPr>
        </p:nvGraphicFramePr>
        <p:xfrm>
          <a:off x="491564" y="1643426"/>
          <a:ext cx="2268112" cy="625880"/>
        </p:xfrm>
        <a:graphic>
          <a:graphicData uri="http://schemas.openxmlformats.org/presentationml/2006/ole">
            <mc:AlternateContent xmlns:mc="http://schemas.openxmlformats.org/markup-compatibility/2006">
              <mc:Choice xmlns:v="urn:schemas-microsoft-com:vml" Requires="v">
                <p:oleObj name="Equation" r:id="rId2" imgW="1739880" imgH="482400" progId="Equation.DSMT4">
                  <p:embed/>
                </p:oleObj>
              </mc:Choice>
              <mc:Fallback>
                <p:oleObj name="Equation" r:id="rId2" imgW="173988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491564" y="1643426"/>
                        <a:ext cx="2268112" cy="625880"/>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CF824A5-5820-49AF-8F5D-315EEF7448B6}"/>
              </a:ext>
            </a:extLst>
          </p:cNvPr>
          <p:cNvSpPr txBox="1"/>
          <p:nvPr/>
        </p:nvSpPr>
        <p:spPr>
          <a:xfrm>
            <a:off x="460986" y="1126184"/>
            <a:ext cx="3715980" cy="369332"/>
          </a:xfrm>
          <a:prstGeom prst="rect">
            <a:avLst/>
          </a:prstGeom>
          <a:noFill/>
        </p:spPr>
        <p:txBody>
          <a:bodyPr wrap="square" rtlCol="0">
            <a:spAutoFit/>
          </a:bodyPr>
          <a:lstStyle/>
          <a:p>
            <a:r>
              <a:rPr lang="en-US"/>
              <a:t>Yep yep yep…</a:t>
            </a:r>
          </a:p>
        </p:txBody>
      </p:sp>
      <p:sp>
        <p:nvSpPr>
          <p:cNvPr id="22" name="TextBox 21">
            <a:extLst>
              <a:ext uri="{FF2B5EF4-FFF2-40B4-BE49-F238E27FC236}">
                <a16:creationId xmlns:a16="http://schemas.microsoft.com/office/drawing/2014/main" id="{E95FB268-1B3C-4EB5-9847-F5CA29B6B3DA}"/>
              </a:ext>
            </a:extLst>
          </p:cNvPr>
          <p:cNvSpPr txBox="1"/>
          <p:nvPr/>
        </p:nvSpPr>
        <p:spPr>
          <a:xfrm>
            <a:off x="447193" y="2412477"/>
            <a:ext cx="5739598" cy="338554"/>
          </a:xfrm>
          <a:prstGeom prst="rect">
            <a:avLst/>
          </a:prstGeom>
          <a:noFill/>
        </p:spPr>
        <p:txBody>
          <a:bodyPr wrap="square" rtlCol="0">
            <a:spAutoFit/>
          </a:bodyPr>
          <a:lstStyle/>
          <a:p>
            <a:r>
              <a:rPr lang="en-US" sz="1600"/>
              <a:t>Solution takes a while, but you can look it up….we get:</a:t>
            </a:r>
          </a:p>
        </p:txBody>
      </p:sp>
      <p:graphicFrame>
        <p:nvGraphicFramePr>
          <p:cNvPr id="4" name="Object 3">
            <a:extLst>
              <a:ext uri="{FF2B5EF4-FFF2-40B4-BE49-F238E27FC236}">
                <a16:creationId xmlns:a16="http://schemas.microsoft.com/office/drawing/2014/main" id="{C6814382-D34C-46AB-86B7-9AB2345B8F5D}"/>
              </a:ext>
            </a:extLst>
          </p:cNvPr>
          <p:cNvGraphicFramePr>
            <a:graphicFrameLocks noChangeAspect="1"/>
          </p:cNvGraphicFramePr>
          <p:nvPr>
            <p:extLst>
              <p:ext uri="{D42A27DB-BD31-4B8C-83A1-F6EECF244321}">
                <p14:modId xmlns:p14="http://schemas.microsoft.com/office/powerpoint/2010/main" val="1468691123"/>
              </p:ext>
            </p:extLst>
          </p:nvPr>
        </p:nvGraphicFramePr>
        <p:xfrm>
          <a:off x="523875" y="2909888"/>
          <a:ext cx="5160963" cy="1806575"/>
        </p:xfrm>
        <a:graphic>
          <a:graphicData uri="http://schemas.openxmlformats.org/presentationml/2006/ole">
            <mc:AlternateContent xmlns:mc="http://schemas.openxmlformats.org/markup-compatibility/2006">
              <mc:Choice xmlns:v="urn:schemas-microsoft-com:vml" Requires="v">
                <p:oleObj name="Equation" r:id="rId4" imgW="4114800" imgH="1447560" progId="Equation.DSMT4">
                  <p:embed/>
                </p:oleObj>
              </mc:Choice>
              <mc:Fallback>
                <p:oleObj name="Equation" r:id="rId4" imgW="4114800" imgH="1447560" progId="Equation.DSMT4">
                  <p:embed/>
                  <p:pic>
                    <p:nvPicPr>
                      <p:cNvPr id="0" name="Object 1"/>
                      <p:cNvPicPr>
                        <a:picLocks noChangeAspect="1" noChangeArrowheads="1"/>
                      </p:cNvPicPr>
                      <p:nvPr/>
                    </p:nvPicPr>
                    <p:blipFill>
                      <a:blip r:embed="rId5"/>
                      <a:srcRect/>
                      <a:stretch>
                        <a:fillRect/>
                      </a:stretch>
                    </p:blipFill>
                    <p:spPr bwMode="auto">
                      <a:xfrm>
                        <a:off x="523875" y="2909888"/>
                        <a:ext cx="5160963" cy="1806575"/>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D10453FE-E1C2-4CCD-9F81-A56CAB6D0096}"/>
              </a:ext>
            </a:extLst>
          </p:cNvPr>
          <p:cNvSpPr txBox="1"/>
          <p:nvPr/>
        </p:nvSpPr>
        <p:spPr>
          <a:xfrm>
            <a:off x="491564" y="4922189"/>
            <a:ext cx="5977330" cy="1077218"/>
          </a:xfrm>
          <a:prstGeom prst="rect">
            <a:avLst/>
          </a:prstGeom>
          <a:noFill/>
        </p:spPr>
        <p:txBody>
          <a:bodyPr wrap="square" rtlCol="0">
            <a:spAutoFit/>
          </a:bodyPr>
          <a:lstStyle/>
          <a:p>
            <a:r>
              <a:rPr lang="en-US" sz="1600"/>
              <a:t>Again, the L</a:t>
            </a:r>
            <a:r>
              <a:rPr lang="en-US" sz="1600" baseline="30000"/>
              <a:t>a</a:t>
            </a:r>
            <a:r>
              <a:rPr lang="en-US" sz="1600" baseline="-25000"/>
              <a:t>b</a:t>
            </a:r>
            <a:r>
              <a:rPr lang="en-US" sz="1600"/>
              <a:t> functions are Laguere polynomials.  We’ll note that this resolves the angular momentum issue that we had going on, in the semi-classical picture.  The dimensions attached to the r variable can, in this case, be associated with an actual radius of orbit.  </a:t>
            </a:r>
            <a:endParaRPr lang="en-US"/>
          </a:p>
        </p:txBody>
      </p:sp>
      <p:graphicFrame>
        <p:nvGraphicFramePr>
          <p:cNvPr id="10" name="Object 9">
            <a:extLst>
              <a:ext uri="{FF2B5EF4-FFF2-40B4-BE49-F238E27FC236}">
                <a16:creationId xmlns:a16="http://schemas.microsoft.com/office/drawing/2014/main" id="{3481D94D-326F-4CD8-B9FA-B025ACB8D3BC}"/>
              </a:ext>
            </a:extLst>
          </p:cNvPr>
          <p:cNvGraphicFramePr>
            <a:graphicFrameLocks noChangeAspect="1"/>
          </p:cNvGraphicFramePr>
          <p:nvPr>
            <p:extLst>
              <p:ext uri="{D42A27DB-BD31-4B8C-83A1-F6EECF244321}">
                <p14:modId xmlns:p14="http://schemas.microsoft.com/office/powerpoint/2010/main" val="2514555943"/>
              </p:ext>
            </p:extLst>
          </p:nvPr>
        </p:nvGraphicFramePr>
        <p:xfrm>
          <a:off x="577585" y="6130283"/>
          <a:ext cx="4275053" cy="584774"/>
        </p:xfrm>
        <a:graphic>
          <a:graphicData uri="http://schemas.openxmlformats.org/presentationml/2006/ole">
            <mc:AlternateContent xmlns:mc="http://schemas.openxmlformats.org/markup-compatibility/2006">
              <mc:Choice xmlns:v="urn:schemas-microsoft-com:vml" Requires="v">
                <p:oleObj name="Equation" r:id="rId6" imgW="3060700" imgH="419100" progId="Equation.DSMT4">
                  <p:embed/>
                </p:oleObj>
              </mc:Choice>
              <mc:Fallback>
                <p:oleObj name="Equation" r:id="rId6" imgW="3060700" imgH="4191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585" y="6130283"/>
                        <a:ext cx="4275053" cy="584774"/>
                      </a:xfrm>
                      <a:prstGeom prst="rect">
                        <a:avLst/>
                      </a:prstGeom>
                      <a:noFill/>
                    </p:spPr>
                  </p:pic>
                </p:oleObj>
              </mc:Fallback>
            </mc:AlternateContent>
          </a:graphicData>
        </a:graphic>
      </p:graphicFrame>
      <p:pic>
        <p:nvPicPr>
          <p:cNvPr id="20" name="Picture 5">
            <a:extLst>
              <a:ext uri="{FF2B5EF4-FFF2-40B4-BE49-F238E27FC236}">
                <a16:creationId xmlns:a16="http://schemas.microsoft.com/office/drawing/2014/main" id="{156B2FE4-483B-40D3-9F71-2DFC369D99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51011" y="902222"/>
            <a:ext cx="2554288" cy="273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4338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B52EA6-0B8E-C324-A55C-5CE821CDDB9B}"/>
              </a:ext>
            </a:extLst>
          </p:cNvPr>
          <p:cNvPicPr>
            <a:picLocks noChangeAspect="1"/>
          </p:cNvPicPr>
          <p:nvPr/>
        </p:nvPicPr>
        <p:blipFill>
          <a:blip r:embed="rId2"/>
          <a:stretch>
            <a:fillRect/>
          </a:stretch>
        </p:blipFill>
        <p:spPr>
          <a:xfrm>
            <a:off x="599193" y="2018776"/>
            <a:ext cx="5608567" cy="2054492"/>
          </a:xfrm>
          <a:prstGeom prst="rect">
            <a:avLst/>
          </a:prstGeom>
        </p:spPr>
      </p:pic>
      <p:pic>
        <p:nvPicPr>
          <p:cNvPr id="3" name="Picture 2">
            <a:extLst>
              <a:ext uri="{FF2B5EF4-FFF2-40B4-BE49-F238E27FC236}">
                <a16:creationId xmlns:a16="http://schemas.microsoft.com/office/drawing/2014/main" id="{79321371-294B-33FD-F198-817B0DAC77AC}"/>
              </a:ext>
            </a:extLst>
          </p:cNvPr>
          <p:cNvPicPr>
            <a:picLocks noChangeAspect="1"/>
          </p:cNvPicPr>
          <p:nvPr/>
        </p:nvPicPr>
        <p:blipFill>
          <a:blip r:embed="rId3"/>
          <a:stretch>
            <a:fillRect/>
          </a:stretch>
        </p:blipFill>
        <p:spPr>
          <a:xfrm>
            <a:off x="599193" y="4307840"/>
            <a:ext cx="5677383" cy="2218905"/>
          </a:xfrm>
          <a:prstGeom prst="rect">
            <a:avLst/>
          </a:prstGeom>
        </p:spPr>
      </p:pic>
      <p:sp>
        <p:nvSpPr>
          <p:cNvPr id="4" name="TextBox 3">
            <a:extLst>
              <a:ext uri="{FF2B5EF4-FFF2-40B4-BE49-F238E27FC236}">
                <a16:creationId xmlns:a16="http://schemas.microsoft.com/office/drawing/2014/main" id="{CC34F234-C712-1450-681F-588D92B9DBB2}"/>
              </a:ext>
            </a:extLst>
          </p:cNvPr>
          <p:cNvSpPr txBox="1"/>
          <p:nvPr/>
        </p:nvSpPr>
        <p:spPr>
          <a:xfrm>
            <a:off x="3788065" y="142943"/>
            <a:ext cx="4962946" cy="584775"/>
          </a:xfrm>
          <a:prstGeom prst="rect">
            <a:avLst/>
          </a:prstGeom>
          <a:noFill/>
        </p:spPr>
        <p:txBody>
          <a:bodyPr wrap="square" rtlCol="0">
            <a:spAutoFit/>
          </a:bodyPr>
          <a:lstStyle/>
          <a:p>
            <a:r>
              <a:rPr lang="en-US" sz="3200" b="1" u="sng"/>
              <a:t>H 3D Hydrogenic Atom</a:t>
            </a:r>
            <a:endParaRPr lang="en-US" sz="3600" b="1" u="sng"/>
          </a:p>
        </p:txBody>
      </p:sp>
      <p:sp>
        <p:nvSpPr>
          <p:cNvPr id="5" name="TextBox 4">
            <a:extLst>
              <a:ext uri="{FF2B5EF4-FFF2-40B4-BE49-F238E27FC236}">
                <a16:creationId xmlns:a16="http://schemas.microsoft.com/office/drawing/2014/main" id="{39D1190F-26DA-3E0E-7F96-8071171D4FFF}"/>
              </a:ext>
            </a:extLst>
          </p:cNvPr>
          <p:cNvSpPr txBox="1"/>
          <p:nvPr/>
        </p:nvSpPr>
        <p:spPr>
          <a:xfrm>
            <a:off x="670560" y="1080859"/>
            <a:ext cx="10302240" cy="584775"/>
          </a:xfrm>
          <a:prstGeom prst="rect">
            <a:avLst/>
          </a:prstGeom>
          <a:noFill/>
        </p:spPr>
        <p:txBody>
          <a:bodyPr wrap="square" rtlCol="0">
            <a:spAutoFit/>
          </a:bodyPr>
          <a:lstStyle/>
          <a:p>
            <a:r>
              <a:rPr lang="en-US" sz="1600"/>
              <a:t>Some radial wavefunctions.  Can see higher l’s are closer in (because have less radial kinetic energy or less (more negative) potential energy).  Also note that n</a:t>
            </a:r>
            <a:r>
              <a:rPr lang="en-US" sz="1600" baseline="30000"/>
              <a:t>th</a:t>
            </a:r>
            <a:r>
              <a:rPr lang="en-US" sz="1600"/>
              <a:t> order radial functions have n wiggles.  </a:t>
            </a:r>
          </a:p>
        </p:txBody>
      </p:sp>
    </p:spTree>
    <p:extLst>
      <p:ext uri="{BB962C8B-B14F-4D97-AF65-F5344CB8AC3E}">
        <p14:creationId xmlns:p14="http://schemas.microsoft.com/office/powerpoint/2010/main" val="145708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930649-BE61-4AC4-B5A5-2CDDBDFE7A8D}"/>
              </a:ext>
            </a:extLst>
          </p:cNvPr>
          <p:cNvSpPr txBox="1"/>
          <p:nvPr/>
        </p:nvSpPr>
        <p:spPr>
          <a:xfrm>
            <a:off x="5412164" y="222101"/>
            <a:ext cx="1595493" cy="584775"/>
          </a:xfrm>
          <a:prstGeom prst="rect">
            <a:avLst/>
          </a:prstGeom>
          <a:noFill/>
        </p:spPr>
        <p:txBody>
          <a:bodyPr wrap="square" rtlCol="0">
            <a:spAutoFit/>
          </a:bodyPr>
          <a:lstStyle/>
          <a:p>
            <a:r>
              <a:rPr lang="en-US" sz="3200" b="1" u="sng"/>
              <a:t>RSTIPT</a:t>
            </a:r>
          </a:p>
        </p:txBody>
      </p:sp>
      <p:graphicFrame>
        <p:nvGraphicFramePr>
          <p:cNvPr id="4" name="Object 3">
            <a:extLst>
              <a:ext uri="{FF2B5EF4-FFF2-40B4-BE49-F238E27FC236}">
                <a16:creationId xmlns:a16="http://schemas.microsoft.com/office/drawing/2014/main" id="{D45D9221-C03D-41F6-A5EF-38A2D169AB71}"/>
              </a:ext>
            </a:extLst>
          </p:cNvPr>
          <p:cNvGraphicFramePr>
            <a:graphicFrameLocks noChangeAspect="1"/>
          </p:cNvGraphicFramePr>
          <p:nvPr/>
        </p:nvGraphicFramePr>
        <p:xfrm>
          <a:off x="567966" y="2017336"/>
          <a:ext cx="3169285" cy="1066800"/>
        </p:xfrm>
        <a:graphic>
          <a:graphicData uri="http://schemas.openxmlformats.org/presentationml/2006/ole">
            <mc:AlternateContent xmlns:mc="http://schemas.openxmlformats.org/markup-compatibility/2006">
              <mc:Choice xmlns:v="urn:schemas-microsoft-com:vml" Requires="v">
                <p:oleObj name="Equation" r:id="rId2" imgW="2260440" imgH="761760" progId="Equation.DSMT4">
                  <p:embed/>
                </p:oleObj>
              </mc:Choice>
              <mc:Fallback>
                <p:oleObj name="Equation" r:id="rId2" imgW="2260440" imgH="761760" progId="Equation.DSMT4">
                  <p:embed/>
                  <p:pic>
                    <p:nvPicPr>
                      <p:cNvPr id="4" name="Object 3">
                        <a:extLst>
                          <a:ext uri="{FF2B5EF4-FFF2-40B4-BE49-F238E27FC236}">
                            <a16:creationId xmlns:a16="http://schemas.microsoft.com/office/drawing/2014/main" id="{D45D9221-C03D-41F6-A5EF-38A2D169AB71}"/>
                          </a:ext>
                        </a:extLst>
                      </p:cNvPr>
                      <p:cNvPicPr>
                        <a:picLocks noChangeAspect="1" noChangeArrowheads="1"/>
                      </p:cNvPicPr>
                      <p:nvPr/>
                    </p:nvPicPr>
                    <p:blipFill>
                      <a:blip r:embed="rId3"/>
                      <a:srcRect/>
                      <a:stretch>
                        <a:fillRect/>
                      </a:stretch>
                    </p:blipFill>
                    <p:spPr bwMode="auto">
                      <a:xfrm>
                        <a:off x="567966" y="2017336"/>
                        <a:ext cx="3169285" cy="106680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203449AC-ACB5-48B2-AD65-2DDFA6753DD8}"/>
              </a:ext>
            </a:extLst>
          </p:cNvPr>
          <p:cNvSpPr txBox="1"/>
          <p:nvPr/>
        </p:nvSpPr>
        <p:spPr>
          <a:xfrm>
            <a:off x="473697" y="998679"/>
            <a:ext cx="9876934" cy="830997"/>
          </a:xfrm>
          <a:prstGeom prst="rect">
            <a:avLst/>
          </a:prstGeom>
          <a:noFill/>
        </p:spPr>
        <p:txBody>
          <a:bodyPr wrap="square" rtlCol="0">
            <a:spAutoFit/>
          </a:bodyPr>
          <a:lstStyle/>
          <a:p>
            <a:r>
              <a:rPr lang="en-US" sz="1600"/>
              <a:t>Most problems are not exactly solvable.   If we can consider the part of the Schrodinger equation that makes the problem unsolvable small, then we can develop a Taylor series expansion, of sorts, of the eigenvalues and eigenstates.  Raleigh-Schrodinger perturbation generally seeks to do just this.    </a:t>
            </a:r>
          </a:p>
        </p:txBody>
      </p:sp>
      <p:sp>
        <p:nvSpPr>
          <p:cNvPr id="6" name="TextBox 5">
            <a:extLst>
              <a:ext uri="{FF2B5EF4-FFF2-40B4-BE49-F238E27FC236}">
                <a16:creationId xmlns:a16="http://schemas.microsoft.com/office/drawing/2014/main" id="{2B1D3FB5-6A30-4888-A7DE-C00843E265C9}"/>
              </a:ext>
            </a:extLst>
          </p:cNvPr>
          <p:cNvSpPr txBox="1"/>
          <p:nvPr/>
        </p:nvSpPr>
        <p:spPr>
          <a:xfrm>
            <a:off x="473697" y="3296613"/>
            <a:ext cx="9858080" cy="584775"/>
          </a:xfrm>
          <a:prstGeom prst="rect">
            <a:avLst/>
          </a:prstGeom>
          <a:noFill/>
        </p:spPr>
        <p:txBody>
          <a:bodyPr wrap="square" rtlCol="0">
            <a:spAutoFit/>
          </a:bodyPr>
          <a:lstStyle/>
          <a:p>
            <a:r>
              <a:rPr lang="en-US" sz="1600"/>
              <a:t>A straightforward perturbative calculation, along with the requirement that each term in the </a:t>
            </a:r>
            <a:r>
              <a:rPr lang="el-GR" sz="1600"/>
              <a:t>ψ</a:t>
            </a:r>
            <a:r>
              <a:rPr lang="en-US" sz="1600"/>
              <a:t> series is orthogonal to |</a:t>
            </a:r>
            <a:r>
              <a:rPr lang="el-GR" sz="1600"/>
              <a:t>ψ</a:t>
            </a:r>
            <a:r>
              <a:rPr lang="en-US" sz="1600" baseline="-25000"/>
              <a:t>0</a:t>
            </a:r>
            <a:r>
              <a:rPr lang="en-US" sz="1600"/>
              <a:t>&gt;, gives us the following formulas:</a:t>
            </a:r>
          </a:p>
        </p:txBody>
      </p:sp>
      <p:graphicFrame>
        <p:nvGraphicFramePr>
          <p:cNvPr id="8" name="Object 7">
            <a:extLst>
              <a:ext uri="{FF2B5EF4-FFF2-40B4-BE49-F238E27FC236}">
                <a16:creationId xmlns:a16="http://schemas.microsoft.com/office/drawing/2014/main" id="{AD17F347-BF7D-415F-8CF6-07F8BC1CC6E3}"/>
              </a:ext>
            </a:extLst>
          </p:cNvPr>
          <p:cNvGraphicFramePr>
            <a:graphicFrameLocks noChangeAspect="1"/>
          </p:cNvGraphicFramePr>
          <p:nvPr/>
        </p:nvGraphicFramePr>
        <p:xfrm>
          <a:off x="562106" y="4008833"/>
          <a:ext cx="3429000" cy="1260475"/>
        </p:xfrm>
        <a:graphic>
          <a:graphicData uri="http://schemas.openxmlformats.org/presentationml/2006/ole">
            <mc:AlternateContent xmlns:mc="http://schemas.openxmlformats.org/markup-compatibility/2006">
              <mc:Choice xmlns:v="urn:schemas-microsoft-com:vml" Requires="v">
                <p:oleObj name="Equation" r:id="rId4" imgW="2819160" imgH="1041120" progId="Equation.DSMT4">
                  <p:embed/>
                </p:oleObj>
              </mc:Choice>
              <mc:Fallback>
                <p:oleObj name="Equation" r:id="rId4" imgW="2819160" imgH="1041120" progId="Equation.DSMT4">
                  <p:embed/>
                  <p:pic>
                    <p:nvPicPr>
                      <p:cNvPr id="8" name="Object 7">
                        <a:extLst>
                          <a:ext uri="{FF2B5EF4-FFF2-40B4-BE49-F238E27FC236}">
                            <a16:creationId xmlns:a16="http://schemas.microsoft.com/office/drawing/2014/main" id="{AD17F347-BF7D-415F-8CF6-07F8BC1CC6E3}"/>
                          </a:ext>
                        </a:extLst>
                      </p:cNvPr>
                      <p:cNvPicPr>
                        <a:picLocks noChangeAspect="1" noChangeArrowheads="1"/>
                      </p:cNvPicPr>
                      <p:nvPr/>
                    </p:nvPicPr>
                    <p:blipFill>
                      <a:blip r:embed="rId5"/>
                      <a:srcRect/>
                      <a:stretch>
                        <a:fillRect/>
                      </a:stretch>
                    </p:blipFill>
                    <p:spPr bwMode="auto">
                      <a:xfrm>
                        <a:off x="562106" y="4008833"/>
                        <a:ext cx="3429000" cy="1260475"/>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6FC9D925-B9B4-4FA3-951D-511DD23CBEB6}"/>
              </a:ext>
            </a:extLst>
          </p:cNvPr>
          <p:cNvSpPr txBox="1"/>
          <p:nvPr/>
        </p:nvSpPr>
        <p:spPr>
          <a:xfrm>
            <a:off x="473697" y="5466349"/>
            <a:ext cx="9858080" cy="584775"/>
          </a:xfrm>
          <a:prstGeom prst="rect">
            <a:avLst/>
          </a:prstGeom>
          <a:noFill/>
        </p:spPr>
        <p:txBody>
          <a:bodyPr wrap="square" rtlCol="0">
            <a:spAutoFit/>
          </a:bodyPr>
          <a:lstStyle/>
          <a:p>
            <a:r>
              <a:rPr lang="en-US" sz="1600"/>
              <a:t>If the unperturbed Hamiltonian is degenerate, then we have to use a new set of unperturbed eigenstates – the one which diagonalize V within the degenerate subspace.</a:t>
            </a:r>
          </a:p>
        </p:txBody>
      </p:sp>
    </p:spTree>
    <p:extLst>
      <p:ext uri="{BB962C8B-B14F-4D97-AF65-F5344CB8AC3E}">
        <p14:creationId xmlns:p14="http://schemas.microsoft.com/office/powerpoint/2010/main" val="3588183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51144" y="697514"/>
            <a:ext cx="9615816" cy="615553"/>
          </a:xfrm>
          <a:prstGeom prst="rect">
            <a:avLst/>
          </a:prstGeom>
          <a:noFill/>
        </p:spPr>
        <p:txBody>
          <a:bodyPr wrap="square" rtlCol="0">
            <a:spAutoFit/>
          </a:bodyPr>
          <a:lstStyle/>
          <a:p>
            <a:r>
              <a:rPr lang="en-US" b="1"/>
              <a:t>Relativistic Effects: Fine Structure</a:t>
            </a:r>
          </a:p>
          <a:p>
            <a:r>
              <a:rPr lang="en-US" sz="1600"/>
              <a:t>A good application of these formulas is to the Fine Structure (Relativistic) effects.  There are two main corrections.</a:t>
            </a:r>
            <a:endParaRPr lang="en-US" sz="1400"/>
          </a:p>
        </p:txBody>
      </p:sp>
      <p:sp>
        <p:nvSpPr>
          <p:cNvPr id="17" name="TextBox 16">
            <a:extLst>
              <a:ext uri="{FF2B5EF4-FFF2-40B4-BE49-F238E27FC236}">
                <a16:creationId xmlns:a16="http://schemas.microsoft.com/office/drawing/2014/main" id="{D0172FA6-35E5-478B-B411-B7FBB838109F}"/>
              </a:ext>
            </a:extLst>
          </p:cNvPr>
          <p:cNvSpPr txBox="1"/>
          <p:nvPr/>
        </p:nvSpPr>
        <p:spPr>
          <a:xfrm>
            <a:off x="4720585" y="123974"/>
            <a:ext cx="3115335" cy="523220"/>
          </a:xfrm>
          <a:prstGeom prst="rect">
            <a:avLst/>
          </a:prstGeom>
          <a:noFill/>
        </p:spPr>
        <p:txBody>
          <a:bodyPr wrap="square" rtlCol="0">
            <a:spAutoFit/>
          </a:bodyPr>
          <a:lstStyle/>
          <a:p>
            <a:r>
              <a:rPr lang="en-US" sz="2800" b="1" u="sng"/>
              <a:t>RSTIPT Examples</a:t>
            </a:r>
          </a:p>
        </p:txBody>
      </p:sp>
      <p:sp>
        <p:nvSpPr>
          <p:cNvPr id="9" name="TextBox 8">
            <a:extLst>
              <a:ext uri="{FF2B5EF4-FFF2-40B4-BE49-F238E27FC236}">
                <a16:creationId xmlns:a16="http://schemas.microsoft.com/office/drawing/2014/main" id="{D9F4D918-9053-3CE0-AB08-7CEC4AD712DD}"/>
              </a:ext>
            </a:extLst>
          </p:cNvPr>
          <p:cNvSpPr txBox="1"/>
          <p:nvPr/>
        </p:nvSpPr>
        <p:spPr>
          <a:xfrm>
            <a:off x="401666" y="1480162"/>
            <a:ext cx="3906174" cy="1323439"/>
          </a:xfrm>
          <a:prstGeom prst="rect">
            <a:avLst/>
          </a:prstGeom>
          <a:noFill/>
        </p:spPr>
        <p:txBody>
          <a:bodyPr wrap="square">
            <a:spAutoFit/>
          </a:bodyPr>
          <a:lstStyle/>
          <a:p>
            <a:r>
              <a:rPr lang="en-US" sz="1600"/>
              <a:t>One is a relativistic correction to the KE – we just keep the next order term in the expansion of the relativistic KE – which can be important since electrons are ‘traveling’ around 0.01c I think.  </a:t>
            </a:r>
          </a:p>
        </p:txBody>
      </p:sp>
      <p:sp>
        <p:nvSpPr>
          <p:cNvPr id="12" name="TextBox 11">
            <a:extLst>
              <a:ext uri="{FF2B5EF4-FFF2-40B4-BE49-F238E27FC236}">
                <a16:creationId xmlns:a16="http://schemas.microsoft.com/office/drawing/2014/main" id="{8B90DCB0-4220-A549-8F37-2A8466A38BA5}"/>
              </a:ext>
            </a:extLst>
          </p:cNvPr>
          <p:cNvSpPr txBox="1"/>
          <p:nvPr/>
        </p:nvSpPr>
        <p:spPr>
          <a:xfrm>
            <a:off x="4886960" y="1479652"/>
            <a:ext cx="6903374" cy="1815882"/>
          </a:xfrm>
          <a:prstGeom prst="rect">
            <a:avLst/>
          </a:prstGeom>
          <a:noFill/>
        </p:spPr>
        <p:txBody>
          <a:bodyPr wrap="square">
            <a:spAutoFit/>
          </a:bodyPr>
          <a:lstStyle/>
          <a:p>
            <a:r>
              <a:rPr lang="en-US" sz="1600"/>
              <a:t>Apropos the other, suffice to say that an electron, while having zero electric dipole moment in its rest frame, develops one in the nuclear rest frame (due to SR effects), with respect to which it is moving with speed v.  So there is an interaction energy between nuclear E field and electron electric dipole moment.  This turns out to be equivalent to calculating the apparent magnetic interaction energy in the electron’s inertial frame (not rest frame) between its spin, and the magnetic field generated by the circling nucleus.  ‘Derivation’ is as follows:</a:t>
            </a:r>
          </a:p>
        </p:txBody>
      </p:sp>
      <p:graphicFrame>
        <p:nvGraphicFramePr>
          <p:cNvPr id="13" name="Object 12">
            <a:extLst>
              <a:ext uri="{FF2B5EF4-FFF2-40B4-BE49-F238E27FC236}">
                <a16:creationId xmlns:a16="http://schemas.microsoft.com/office/drawing/2014/main" id="{D94F53D5-5485-EE03-ED8F-1E26E32DCE33}"/>
              </a:ext>
            </a:extLst>
          </p:cNvPr>
          <p:cNvGraphicFramePr>
            <a:graphicFrameLocks noChangeAspect="1"/>
          </p:cNvGraphicFramePr>
          <p:nvPr>
            <p:extLst>
              <p:ext uri="{D42A27DB-BD31-4B8C-83A1-F6EECF244321}">
                <p14:modId xmlns:p14="http://schemas.microsoft.com/office/powerpoint/2010/main" val="3112594658"/>
              </p:ext>
            </p:extLst>
          </p:nvPr>
        </p:nvGraphicFramePr>
        <p:xfrm>
          <a:off x="565142" y="2965777"/>
          <a:ext cx="3579222" cy="2062103"/>
        </p:xfrm>
        <a:graphic>
          <a:graphicData uri="http://schemas.openxmlformats.org/presentationml/2006/ole">
            <mc:AlternateContent xmlns:mc="http://schemas.openxmlformats.org/markup-compatibility/2006">
              <mc:Choice xmlns:v="urn:schemas-microsoft-com:vml" Requires="v">
                <p:oleObj name="Equation" r:id="rId2" imgW="3085920" imgH="1777680" progId="Equation.DSMT4">
                  <p:embed/>
                </p:oleObj>
              </mc:Choice>
              <mc:Fallback>
                <p:oleObj name="Equation" r:id="rId2" imgW="3085920" imgH="1777680" progId="Equation.DSMT4">
                  <p:embed/>
                  <p:pic>
                    <p:nvPicPr>
                      <p:cNvPr id="0" name=""/>
                      <p:cNvPicPr/>
                      <p:nvPr/>
                    </p:nvPicPr>
                    <p:blipFill>
                      <a:blip r:embed="rId3"/>
                      <a:stretch>
                        <a:fillRect/>
                      </a:stretch>
                    </p:blipFill>
                    <p:spPr>
                      <a:xfrm>
                        <a:off x="565142" y="2965777"/>
                        <a:ext cx="3579222" cy="206210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8E72E39C-ACAD-1E28-7C0E-0A9781396FEA}"/>
                  </a:ext>
                </a:extLst>
              </p14:cNvPr>
              <p14:cNvContentPartPr/>
              <p14:nvPr/>
            </p14:nvContentPartPr>
            <p14:xfrm>
              <a:off x="1279640" y="4485880"/>
              <a:ext cx="712080" cy="767520"/>
            </p14:xfrm>
          </p:contentPart>
        </mc:Choice>
        <mc:Fallback xmlns="">
          <p:pic>
            <p:nvPicPr>
              <p:cNvPr id="14" name="Ink 13">
                <a:extLst>
                  <a:ext uri="{FF2B5EF4-FFF2-40B4-BE49-F238E27FC236}">
                    <a16:creationId xmlns:a16="http://schemas.microsoft.com/office/drawing/2014/main" id="{8E72E39C-ACAD-1E28-7C0E-0A9781396FEA}"/>
                  </a:ext>
                </a:extLst>
              </p:cNvPr>
              <p:cNvPicPr/>
              <p:nvPr/>
            </p:nvPicPr>
            <p:blipFill>
              <a:blip r:embed="rId5"/>
              <a:stretch>
                <a:fillRect/>
              </a:stretch>
            </p:blipFill>
            <p:spPr>
              <a:xfrm>
                <a:off x="1271000" y="4476880"/>
                <a:ext cx="729720" cy="785160"/>
              </a:xfrm>
              <a:prstGeom prst="rect">
                <a:avLst/>
              </a:prstGeom>
            </p:spPr>
          </p:pic>
        </mc:Fallback>
      </mc:AlternateContent>
      <p:graphicFrame>
        <p:nvGraphicFramePr>
          <p:cNvPr id="18" name="Object 17">
            <a:extLst>
              <a:ext uri="{FF2B5EF4-FFF2-40B4-BE49-F238E27FC236}">
                <a16:creationId xmlns:a16="http://schemas.microsoft.com/office/drawing/2014/main" id="{BFA522EB-EF7A-E76F-94C0-A47F277AA39C}"/>
              </a:ext>
            </a:extLst>
          </p:cNvPr>
          <p:cNvGraphicFramePr>
            <a:graphicFrameLocks noChangeAspect="1"/>
          </p:cNvGraphicFramePr>
          <p:nvPr>
            <p:extLst>
              <p:ext uri="{D42A27DB-BD31-4B8C-83A1-F6EECF244321}">
                <p14:modId xmlns:p14="http://schemas.microsoft.com/office/powerpoint/2010/main" val="2172062042"/>
              </p:ext>
            </p:extLst>
          </p:nvPr>
        </p:nvGraphicFramePr>
        <p:xfrm>
          <a:off x="4937760" y="5558188"/>
          <a:ext cx="4217988" cy="1184275"/>
        </p:xfrm>
        <a:graphic>
          <a:graphicData uri="http://schemas.openxmlformats.org/presentationml/2006/ole">
            <mc:AlternateContent xmlns:mc="http://schemas.openxmlformats.org/markup-compatibility/2006">
              <mc:Choice xmlns:v="urn:schemas-microsoft-com:vml" Requires="v">
                <p:oleObj name="Equation" r:id="rId6" imgW="3251160" imgH="914400" progId="Equation.DSMT4">
                  <p:embed/>
                </p:oleObj>
              </mc:Choice>
              <mc:Fallback>
                <p:oleObj name="Equation" r:id="rId6" imgW="3251160" imgH="914400" progId="Equation.DSMT4">
                  <p:embed/>
                  <p:pic>
                    <p:nvPicPr>
                      <p:cNvPr id="0" name=""/>
                      <p:cNvPicPr/>
                      <p:nvPr/>
                    </p:nvPicPr>
                    <p:blipFill>
                      <a:blip r:embed="rId7"/>
                      <a:stretch>
                        <a:fillRect/>
                      </a:stretch>
                    </p:blipFill>
                    <p:spPr>
                      <a:xfrm>
                        <a:off x="4937760" y="5558188"/>
                        <a:ext cx="4217988" cy="1184275"/>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A79953C2-F9AD-7522-59D3-0F80FAFC661C}"/>
              </a:ext>
            </a:extLst>
          </p:cNvPr>
          <p:cNvGraphicFramePr>
            <a:graphicFrameLocks noChangeAspect="1"/>
          </p:cNvGraphicFramePr>
          <p:nvPr>
            <p:extLst>
              <p:ext uri="{D42A27DB-BD31-4B8C-83A1-F6EECF244321}">
                <p14:modId xmlns:p14="http://schemas.microsoft.com/office/powerpoint/2010/main" val="3280495250"/>
              </p:ext>
            </p:extLst>
          </p:nvPr>
        </p:nvGraphicFramePr>
        <p:xfrm>
          <a:off x="4940320" y="4279090"/>
          <a:ext cx="3605213" cy="1181100"/>
        </p:xfrm>
        <a:graphic>
          <a:graphicData uri="http://schemas.openxmlformats.org/presentationml/2006/ole">
            <mc:AlternateContent xmlns:mc="http://schemas.openxmlformats.org/markup-compatibility/2006">
              <mc:Choice xmlns:v="urn:schemas-microsoft-com:vml" Requires="v">
                <p:oleObj name="Equation" r:id="rId8" imgW="2831760" imgH="927000" progId="Equation.DSMT4">
                  <p:embed/>
                </p:oleObj>
              </mc:Choice>
              <mc:Fallback>
                <p:oleObj name="Equation" r:id="rId8" imgW="2831760" imgH="927000" progId="Equation.DSMT4">
                  <p:embed/>
                  <p:pic>
                    <p:nvPicPr>
                      <p:cNvPr id="0" name=""/>
                      <p:cNvPicPr/>
                      <p:nvPr/>
                    </p:nvPicPr>
                    <p:blipFill>
                      <a:blip r:embed="rId9"/>
                      <a:stretch>
                        <a:fillRect/>
                      </a:stretch>
                    </p:blipFill>
                    <p:spPr>
                      <a:xfrm>
                        <a:off x="4940320" y="4279090"/>
                        <a:ext cx="3605213" cy="118110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BB173FE0-D3A2-FFE3-4D56-96889B31C402}"/>
              </a:ext>
            </a:extLst>
          </p:cNvPr>
          <p:cNvGraphicFramePr>
            <a:graphicFrameLocks noChangeAspect="1"/>
          </p:cNvGraphicFramePr>
          <p:nvPr>
            <p:extLst>
              <p:ext uri="{D42A27DB-BD31-4B8C-83A1-F6EECF244321}">
                <p14:modId xmlns:p14="http://schemas.microsoft.com/office/powerpoint/2010/main" val="1213165381"/>
              </p:ext>
            </p:extLst>
          </p:nvPr>
        </p:nvGraphicFramePr>
        <p:xfrm>
          <a:off x="4940300" y="3462338"/>
          <a:ext cx="3190875" cy="506412"/>
        </p:xfrm>
        <a:graphic>
          <a:graphicData uri="http://schemas.openxmlformats.org/presentationml/2006/ole">
            <mc:AlternateContent xmlns:mc="http://schemas.openxmlformats.org/markup-compatibility/2006">
              <mc:Choice xmlns:v="urn:schemas-microsoft-com:vml" Requires="v">
                <p:oleObj name="Equation" r:id="rId10" imgW="2476440" imgH="393480" progId="Equation.DSMT4">
                  <p:embed/>
                </p:oleObj>
              </mc:Choice>
              <mc:Fallback>
                <p:oleObj name="Equation" r:id="rId10" imgW="2476440" imgH="393480" progId="Equation.DSMT4">
                  <p:embed/>
                  <p:pic>
                    <p:nvPicPr>
                      <p:cNvPr id="0" name=""/>
                      <p:cNvPicPr/>
                      <p:nvPr/>
                    </p:nvPicPr>
                    <p:blipFill>
                      <a:blip r:embed="rId11"/>
                      <a:stretch>
                        <a:fillRect/>
                      </a:stretch>
                    </p:blipFill>
                    <p:spPr>
                      <a:xfrm>
                        <a:off x="4940300" y="3462338"/>
                        <a:ext cx="3190875" cy="506412"/>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95236F60-F08F-996A-FE7B-52F23714EF0C}"/>
              </a:ext>
            </a:extLst>
          </p:cNvPr>
          <p:cNvSpPr txBox="1"/>
          <p:nvPr/>
        </p:nvSpPr>
        <p:spPr>
          <a:xfrm>
            <a:off x="8338647" y="3527461"/>
            <a:ext cx="3337214" cy="338554"/>
          </a:xfrm>
          <a:prstGeom prst="rect">
            <a:avLst/>
          </a:prstGeom>
          <a:noFill/>
        </p:spPr>
        <p:txBody>
          <a:bodyPr wrap="square" rtlCol="0">
            <a:spAutoFit/>
          </a:bodyPr>
          <a:lstStyle/>
          <a:p>
            <a:r>
              <a:rPr lang="en-US" sz="1600"/>
              <a:t>interaction from electron rest frame.</a:t>
            </a:r>
          </a:p>
        </p:txBody>
      </p:sp>
      <p:sp>
        <p:nvSpPr>
          <p:cNvPr id="25" name="TextBox 24">
            <a:extLst>
              <a:ext uri="{FF2B5EF4-FFF2-40B4-BE49-F238E27FC236}">
                <a16:creationId xmlns:a16="http://schemas.microsoft.com/office/drawing/2014/main" id="{B96F2B9C-6BEF-9ADD-076D-34E7B3629F51}"/>
              </a:ext>
            </a:extLst>
          </p:cNvPr>
          <p:cNvSpPr txBox="1"/>
          <p:nvPr/>
        </p:nvSpPr>
        <p:spPr>
          <a:xfrm>
            <a:off x="8687976" y="4236479"/>
            <a:ext cx="3337215" cy="1323439"/>
          </a:xfrm>
          <a:prstGeom prst="rect">
            <a:avLst/>
          </a:prstGeom>
          <a:noFill/>
        </p:spPr>
        <p:txBody>
          <a:bodyPr wrap="square" rtlCol="0">
            <a:spAutoFit/>
          </a:bodyPr>
          <a:lstStyle/>
          <a:p>
            <a:r>
              <a:rPr lang="en-US" sz="1600"/>
              <a:t>But need interaction w/r to electron inertial frame.  In inertial frame, the rest frame appears to precess, giving us an extra Thomas Precession contribution to torque equation.</a:t>
            </a:r>
          </a:p>
        </p:txBody>
      </p:sp>
      <mc:AlternateContent xmlns:mc="http://schemas.openxmlformats.org/markup-compatibility/2006" xmlns:p14="http://schemas.microsoft.com/office/powerpoint/2010/main">
        <mc:Choice Requires="p14">
          <p:contentPart p14:bwMode="auto" r:id="rId12">
            <p14:nvContentPartPr>
              <p14:cNvPr id="31" name="Ink 30">
                <a:extLst>
                  <a:ext uri="{FF2B5EF4-FFF2-40B4-BE49-F238E27FC236}">
                    <a16:creationId xmlns:a16="http://schemas.microsoft.com/office/drawing/2014/main" id="{CD8753B3-E1A7-53A7-D730-8E89BA9BC0F7}"/>
                  </a:ext>
                </a:extLst>
              </p14:cNvPr>
              <p14:cNvContentPartPr/>
              <p14:nvPr/>
            </p14:nvContentPartPr>
            <p14:xfrm>
              <a:off x="5209333" y="6123649"/>
              <a:ext cx="1908440" cy="665960"/>
            </p14:xfrm>
          </p:contentPart>
        </mc:Choice>
        <mc:Fallback xmlns="">
          <p:pic>
            <p:nvPicPr>
              <p:cNvPr id="31" name="Ink 30">
                <a:extLst>
                  <a:ext uri="{FF2B5EF4-FFF2-40B4-BE49-F238E27FC236}">
                    <a16:creationId xmlns:a16="http://schemas.microsoft.com/office/drawing/2014/main" id="{CD8753B3-E1A7-53A7-D730-8E89BA9BC0F7}"/>
                  </a:ext>
                </a:extLst>
              </p:cNvPr>
              <p:cNvPicPr/>
              <p:nvPr/>
            </p:nvPicPr>
            <p:blipFill>
              <a:blip r:embed="rId13"/>
              <a:stretch>
                <a:fillRect/>
              </a:stretch>
            </p:blipFill>
            <p:spPr>
              <a:xfrm>
                <a:off x="5200333" y="6114650"/>
                <a:ext cx="1926081" cy="683599"/>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3" name="Ink 32">
                <a:extLst>
                  <a:ext uri="{FF2B5EF4-FFF2-40B4-BE49-F238E27FC236}">
                    <a16:creationId xmlns:a16="http://schemas.microsoft.com/office/drawing/2014/main" id="{6AF3B73E-0D99-3D4F-F0C4-3BA40BA84E91}"/>
                  </a:ext>
                </a:extLst>
              </p14:cNvPr>
              <p14:cNvContentPartPr/>
              <p14:nvPr/>
            </p14:nvContentPartPr>
            <p14:xfrm>
              <a:off x="8351520" y="6573440"/>
              <a:ext cx="360" cy="360"/>
            </p14:xfrm>
          </p:contentPart>
        </mc:Choice>
        <mc:Fallback xmlns="">
          <p:pic>
            <p:nvPicPr>
              <p:cNvPr id="33" name="Ink 32">
                <a:extLst>
                  <a:ext uri="{FF2B5EF4-FFF2-40B4-BE49-F238E27FC236}">
                    <a16:creationId xmlns:a16="http://schemas.microsoft.com/office/drawing/2014/main" id="{6AF3B73E-0D99-3D4F-F0C4-3BA40BA84E91}"/>
                  </a:ext>
                </a:extLst>
              </p:cNvPr>
              <p:cNvPicPr/>
              <p:nvPr/>
            </p:nvPicPr>
            <p:blipFill>
              <a:blip r:embed="rId15"/>
              <a:stretch>
                <a:fillRect/>
              </a:stretch>
            </p:blipFill>
            <p:spPr>
              <a:xfrm>
                <a:off x="8342880" y="6564800"/>
                <a:ext cx="18000" cy="18000"/>
              </a:xfrm>
              <a:prstGeom prst="rect">
                <a:avLst/>
              </a:prstGeom>
            </p:spPr>
          </p:pic>
        </mc:Fallback>
      </mc:AlternateContent>
      <p:sp>
        <p:nvSpPr>
          <p:cNvPr id="37" name="TextBox 36">
            <a:extLst>
              <a:ext uri="{FF2B5EF4-FFF2-40B4-BE49-F238E27FC236}">
                <a16:creationId xmlns:a16="http://schemas.microsoft.com/office/drawing/2014/main" id="{AD0F281B-E688-B40D-8E63-94BB31BA2F8B}"/>
              </a:ext>
            </a:extLst>
          </p:cNvPr>
          <p:cNvSpPr txBox="1"/>
          <p:nvPr/>
        </p:nvSpPr>
        <p:spPr>
          <a:xfrm>
            <a:off x="8687976" y="6117706"/>
            <a:ext cx="2868472" cy="338554"/>
          </a:xfrm>
          <a:prstGeom prst="rect">
            <a:avLst/>
          </a:prstGeom>
          <a:noFill/>
        </p:spPr>
        <p:txBody>
          <a:bodyPr wrap="square" rtlCol="0">
            <a:spAutoFit/>
          </a:bodyPr>
          <a:lstStyle/>
          <a:p>
            <a:r>
              <a:rPr lang="en-US" sz="1600"/>
              <a:t>So we get this extra term:</a:t>
            </a:r>
          </a:p>
        </p:txBody>
      </p:sp>
    </p:spTree>
    <p:extLst>
      <p:ext uri="{BB962C8B-B14F-4D97-AF65-F5344CB8AC3E}">
        <p14:creationId xmlns:p14="http://schemas.microsoft.com/office/powerpoint/2010/main" val="3606521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5ADB4-CAFB-FD43-7BBE-1CCF09066197}"/>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74B6B3CD-3A17-0F06-120E-C4FC167C3E7C}"/>
              </a:ext>
            </a:extLst>
          </p:cNvPr>
          <p:cNvPicPr>
            <a:picLocks noChangeAspect="1"/>
          </p:cNvPicPr>
          <p:nvPr/>
        </p:nvPicPr>
        <p:blipFill>
          <a:blip r:embed="rId2"/>
          <a:stretch>
            <a:fillRect/>
          </a:stretch>
        </p:blipFill>
        <p:spPr>
          <a:xfrm>
            <a:off x="6157778" y="1376685"/>
            <a:ext cx="5463826" cy="4414276"/>
          </a:xfrm>
          <a:prstGeom prst="rect">
            <a:avLst/>
          </a:prstGeom>
        </p:spPr>
      </p:pic>
      <p:sp>
        <p:nvSpPr>
          <p:cNvPr id="2" name="TextBox 1">
            <a:extLst>
              <a:ext uri="{FF2B5EF4-FFF2-40B4-BE49-F238E27FC236}">
                <a16:creationId xmlns:a16="http://schemas.microsoft.com/office/drawing/2014/main" id="{E2281328-1961-557A-AE2C-F631F602BE96}"/>
              </a:ext>
            </a:extLst>
          </p:cNvPr>
          <p:cNvSpPr txBox="1"/>
          <p:nvPr/>
        </p:nvSpPr>
        <p:spPr>
          <a:xfrm>
            <a:off x="2227285" y="140180"/>
            <a:ext cx="7737430" cy="584775"/>
          </a:xfrm>
          <a:prstGeom prst="rect">
            <a:avLst/>
          </a:prstGeom>
          <a:noFill/>
        </p:spPr>
        <p:txBody>
          <a:bodyPr wrap="square" rtlCol="0">
            <a:spAutoFit/>
          </a:bodyPr>
          <a:lstStyle/>
          <a:p>
            <a:r>
              <a:rPr lang="en-US" sz="3200" b="1" u="sng"/>
              <a:t>Position, Momentum, Angular Momentum</a:t>
            </a:r>
          </a:p>
        </p:txBody>
      </p:sp>
      <p:sp>
        <p:nvSpPr>
          <p:cNvPr id="33" name="Rectangle 32">
            <a:extLst>
              <a:ext uri="{FF2B5EF4-FFF2-40B4-BE49-F238E27FC236}">
                <a16:creationId xmlns:a16="http://schemas.microsoft.com/office/drawing/2014/main" id="{BDAB03D4-1A66-11DD-FA40-179393E61FFD}"/>
              </a:ext>
            </a:extLst>
          </p:cNvPr>
          <p:cNvSpPr/>
          <p:nvPr/>
        </p:nvSpPr>
        <p:spPr>
          <a:xfrm>
            <a:off x="613163" y="1007353"/>
            <a:ext cx="3685624"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Angular Momentum eigenstates</a:t>
            </a:r>
            <a:endParaRPr lang="en-US">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DEF9A282-174C-AECC-0E63-42EFFD651D26}"/>
              </a:ext>
            </a:extLst>
          </p:cNvPr>
          <p:cNvSpPr txBox="1"/>
          <p:nvPr/>
        </p:nvSpPr>
        <p:spPr>
          <a:xfrm flipH="1">
            <a:off x="613162" y="1407788"/>
            <a:ext cx="6387077" cy="584775"/>
          </a:xfrm>
          <a:prstGeom prst="rect">
            <a:avLst/>
          </a:prstGeom>
          <a:noFill/>
        </p:spPr>
        <p:txBody>
          <a:bodyPr wrap="square" rtlCol="0">
            <a:spAutoFit/>
          </a:bodyPr>
          <a:lstStyle/>
          <a:p>
            <a:r>
              <a:rPr lang="en-US" sz="1600"/>
              <a:t>Unlike </a:t>
            </a:r>
            <a:r>
              <a:rPr lang="en-US" sz="1600" b="1"/>
              <a:t>p</a:t>
            </a:r>
            <a:r>
              <a:rPr lang="en-US" sz="1600"/>
              <a:t>, the L’s components don’t all commute with each other.  Typically what we look for is the simultaneous eigenfunctions of L</a:t>
            </a:r>
            <a:r>
              <a:rPr lang="en-US" sz="1600" baseline="-25000"/>
              <a:t>z</a:t>
            </a:r>
            <a:r>
              <a:rPr lang="en-US" sz="1600"/>
              <a:t> and L</a:t>
            </a:r>
            <a:r>
              <a:rPr lang="en-US" sz="1600" baseline="30000"/>
              <a:t>2</a:t>
            </a:r>
            <a:r>
              <a:rPr lang="en-US" sz="1600"/>
              <a:t>.</a:t>
            </a:r>
            <a:endParaRPr lang="en-US" sz="1600" b="1"/>
          </a:p>
        </p:txBody>
      </p:sp>
      <p:graphicFrame>
        <p:nvGraphicFramePr>
          <p:cNvPr id="8" name="Object 7">
            <a:extLst>
              <a:ext uri="{FF2B5EF4-FFF2-40B4-BE49-F238E27FC236}">
                <a16:creationId xmlns:a16="http://schemas.microsoft.com/office/drawing/2014/main" id="{277B55AF-DDF4-3F7F-2ED7-2E30B2E3EED4}"/>
              </a:ext>
            </a:extLst>
          </p:cNvPr>
          <p:cNvGraphicFramePr>
            <a:graphicFrameLocks noChangeAspect="1"/>
          </p:cNvGraphicFramePr>
          <p:nvPr>
            <p:extLst>
              <p:ext uri="{D42A27DB-BD31-4B8C-83A1-F6EECF244321}">
                <p14:modId xmlns:p14="http://schemas.microsoft.com/office/powerpoint/2010/main" val="2494167853"/>
              </p:ext>
            </p:extLst>
          </p:nvPr>
        </p:nvGraphicFramePr>
        <p:xfrm>
          <a:off x="642347" y="2136693"/>
          <a:ext cx="1345552" cy="362794"/>
        </p:xfrm>
        <a:graphic>
          <a:graphicData uri="http://schemas.openxmlformats.org/presentationml/2006/ole">
            <mc:AlternateContent xmlns:mc="http://schemas.openxmlformats.org/markup-compatibility/2006">
              <mc:Choice xmlns:v="urn:schemas-microsoft-com:vml" Requires="v">
                <p:oleObj name="Equation" r:id="rId3" imgW="926698" imgH="253890" progId="Equation.DSMT4">
                  <p:embed/>
                </p:oleObj>
              </mc:Choice>
              <mc:Fallback>
                <p:oleObj name="Equation" r:id="rId3" imgW="926698" imgH="253890" progId="Equation.DSMT4">
                  <p:embed/>
                  <p:pic>
                    <p:nvPicPr>
                      <p:cNvPr id="8" name="Object 7">
                        <a:extLst>
                          <a:ext uri="{FF2B5EF4-FFF2-40B4-BE49-F238E27FC236}">
                            <a16:creationId xmlns:a16="http://schemas.microsoft.com/office/drawing/2014/main" id="{6AC9603A-DBB0-4B1D-831E-D8D3BBF337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347" y="2136693"/>
                        <a:ext cx="1345552" cy="362794"/>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6C381207-DB66-7386-C359-BE99878E3AC6}"/>
              </a:ext>
            </a:extLst>
          </p:cNvPr>
          <p:cNvGraphicFramePr>
            <a:graphicFrameLocks noChangeAspect="1"/>
          </p:cNvGraphicFramePr>
          <p:nvPr>
            <p:extLst>
              <p:ext uri="{D42A27DB-BD31-4B8C-83A1-F6EECF244321}">
                <p14:modId xmlns:p14="http://schemas.microsoft.com/office/powerpoint/2010/main" val="2146058049"/>
              </p:ext>
            </p:extLst>
          </p:nvPr>
        </p:nvGraphicFramePr>
        <p:xfrm>
          <a:off x="632174" y="2718697"/>
          <a:ext cx="1973263" cy="903288"/>
        </p:xfrm>
        <a:graphic>
          <a:graphicData uri="http://schemas.openxmlformats.org/presentationml/2006/ole">
            <mc:AlternateContent xmlns:mc="http://schemas.openxmlformats.org/markup-compatibility/2006">
              <mc:Choice xmlns:v="urn:schemas-microsoft-com:vml" Requires="v">
                <p:oleObj name="Equation" r:id="rId5" imgW="1562040" imgH="711000" progId="Equation.DSMT4">
                  <p:embed/>
                </p:oleObj>
              </mc:Choice>
              <mc:Fallback>
                <p:oleObj name="Equation" r:id="rId5" imgW="1562040" imgH="711000" progId="Equation.DSMT4">
                  <p:embed/>
                  <p:pic>
                    <p:nvPicPr>
                      <p:cNvPr id="12" name="Object 11">
                        <a:extLst>
                          <a:ext uri="{FF2B5EF4-FFF2-40B4-BE49-F238E27FC236}">
                            <a16:creationId xmlns:a16="http://schemas.microsoft.com/office/drawing/2014/main" id="{63521F09-D2CC-44CC-89B5-43D333A14E94}"/>
                          </a:ext>
                        </a:extLst>
                      </p:cNvPr>
                      <p:cNvPicPr>
                        <a:picLocks noChangeAspect="1" noChangeArrowheads="1"/>
                      </p:cNvPicPr>
                      <p:nvPr/>
                    </p:nvPicPr>
                    <p:blipFill>
                      <a:blip r:embed="rId6"/>
                      <a:srcRect/>
                      <a:stretch>
                        <a:fillRect/>
                      </a:stretch>
                    </p:blipFill>
                    <p:spPr bwMode="auto">
                      <a:xfrm>
                        <a:off x="632174" y="2718697"/>
                        <a:ext cx="1973263" cy="90328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EC73C436-F8AF-8EF2-3FA7-9D6F0555E55F}"/>
              </a:ext>
            </a:extLst>
          </p:cNvPr>
          <p:cNvGraphicFramePr>
            <a:graphicFrameLocks noChangeAspect="1"/>
          </p:cNvGraphicFramePr>
          <p:nvPr>
            <p:extLst>
              <p:ext uri="{D42A27DB-BD31-4B8C-83A1-F6EECF244321}">
                <p14:modId xmlns:p14="http://schemas.microsoft.com/office/powerpoint/2010/main" val="1078756713"/>
              </p:ext>
            </p:extLst>
          </p:nvPr>
        </p:nvGraphicFramePr>
        <p:xfrm>
          <a:off x="613162" y="4454496"/>
          <a:ext cx="1308100" cy="363538"/>
        </p:xfrm>
        <a:graphic>
          <a:graphicData uri="http://schemas.openxmlformats.org/presentationml/2006/ole">
            <mc:AlternateContent xmlns:mc="http://schemas.openxmlformats.org/markup-compatibility/2006">
              <mc:Choice xmlns:v="urn:schemas-microsoft-com:vml" Requires="v">
                <p:oleObj name="Equation" r:id="rId7" imgW="901440" imgH="253800" progId="Equation.DSMT4">
                  <p:embed/>
                </p:oleObj>
              </mc:Choice>
              <mc:Fallback>
                <p:oleObj name="Equation" r:id="rId7" imgW="901440" imgH="253800" progId="Equation.DSMT4">
                  <p:embed/>
                  <p:pic>
                    <p:nvPicPr>
                      <p:cNvPr id="24" name="Object 23">
                        <a:extLst>
                          <a:ext uri="{FF2B5EF4-FFF2-40B4-BE49-F238E27FC236}">
                            <a16:creationId xmlns:a16="http://schemas.microsoft.com/office/drawing/2014/main" id="{34CAF813-AF29-4705-ACC3-0695E30184D8}"/>
                          </a:ext>
                        </a:extLst>
                      </p:cNvPr>
                      <p:cNvPicPr>
                        <a:picLocks noChangeAspect="1" noChangeArrowheads="1"/>
                      </p:cNvPicPr>
                      <p:nvPr/>
                    </p:nvPicPr>
                    <p:blipFill>
                      <a:blip r:embed="rId8"/>
                      <a:srcRect/>
                      <a:stretch>
                        <a:fillRect/>
                      </a:stretch>
                    </p:blipFill>
                    <p:spPr bwMode="auto">
                      <a:xfrm>
                        <a:off x="613162" y="4454496"/>
                        <a:ext cx="1308100" cy="363538"/>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2BC87441-11E9-A144-4B5D-FCC28EEE8519}"/>
              </a:ext>
            </a:extLst>
          </p:cNvPr>
          <p:cNvGraphicFramePr>
            <a:graphicFrameLocks noChangeAspect="1"/>
          </p:cNvGraphicFramePr>
          <p:nvPr>
            <p:extLst>
              <p:ext uri="{D42A27DB-BD31-4B8C-83A1-F6EECF244321}">
                <p14:modId xmlns:p14="http://schemas.microsoft.com/office/powerpoint/2010/main" val="2139769175"/>
              </p:ext>
            </p:extLst>
          </p:nvPr>
        </p:nvGraphicFramePr>
        <p:xfrm>
          <a:off x="570396" y="4995679"/>
          <a:ext cx="4892675" cy="968375"/>
        </p:xfrm>
        <a:graphic>
          <a:graphicData uri="http://schemas.openxmlformats.org/presentationml/2006/ole">
            <mc:AlternateContent xmlns:mc="http://schemas.openxmlformats.org/markup-compatibility/2006">
              <mc:Choice xmlns:v="urn:schemas-microsoft-com:vml" Requires="v">
                <p:oleObj name="Equation" r:id="rId9" imgW="3873240" imgH="761760" progId="Equation.DSMT4">
                  <p:embed/>
                </p:oleObj>
              </mc:Choice>
              <mc:Fallback>
                <p:oleObj name="Equation" r:id="rId9" imgW="3873240" imgH="761760" progId="Equation.DSMT4">
                  <p:embed/>
                  <p:pic>
                    <p:nvPicPr>
                      <p:cNvPr id="25" name="Object 24">
                        <a:extLst>
                          <a:ext uri="{FF2B5EF4-FFF2-40B4-BE49-F238E27FC236}">
                            <a16:creationId xmlns:a16="http://schemas.microsoft.com/office/drawing/2014/main" id="{C5446212-4739-48A5-8C10-5F59A96C2A49}"/>
                          </a:ext>
                        </a:extLst>
                      </p:cNvPr>
                      <p:cNvPicPr>
                        <a:picLocks noChangeAspect="1" noChangeArrowheads="1"/>
                      </p:cNvPicPr>
                      <p:nvPr/>
                    </p:nvPicPr>
                    <p:blipFill>
                      <a:blip r:embed="rId10"/>
                      <a:srcRect/>
                      <a:stretch>
                        <a:fillRect/>
                      </a:stretch>
                    </p:blipFill>
                    <p:spPr bwMode="auto">
                      <a:xfrm>
                        <a:off x="570396" y="4995679"/>
                        <a:ext cx="4892675" cy="96837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5AF1D4F8-1C9D-2FF0-B805-CFFC1D5FD6D5}"/>
              </a:ext>
            </a:extLst>
          </p:cNvPr>
          <p:cNvGraphicFramePr>
            <a:graphicFrameLocks noChangeAspect="1"/>
          </p:cNvGraphicFramePr>
          <p:nvPr>
            <p:extLst>
              <p:ext uri="{D42A27DB-BD31-4B8C-83A1-F6EECF244321}">
                <p14:modId xmlns:p14="http://schemas.microsoft.com/office/powerpoint/2010/main" val="3272879604"/>
              </p:ext>
            </p:extLst>
          </p:nvPr>
        </p:nvGraphicFramePr>
        <p:xfrm>
          <a:off x="642346" y="3677264"/>
          <a:ext cx="3350533" cy="519097"/>
        </p:xfrm>
        <a:graphic>
          <a:graphicData uri="http://schemas.openxmlformats.org/presentationml/2006/ole">
            <mc:AlternateContent xmlns:mc="http://schemas.openxmlformats.org/markup-compatibility/2006">
              <mc:Choice xmlns:v="urn:schemas-microsoft-com:vml" Requires="v">
                <p:oleObj name="Equation" r:id="rId11" imgW="2705040" imgH="419040" progId="Equation.DSMT4">
                  <p:embed/>
                </p:oleObj>
              </mc:Choice>
              <mc:Fallback>
                <p:oleObj name="Equation" r:id="rId11" imgW="2705040" imgH="419040" progId="Equation.DSMT4">
                  <p:embed/>
                  <p:pic>
                    <p:nvPicPr>
                      <p:cNvPr id="0" name=""/>
                      <p:cNvPicPr/>
                      <p:nvPr/>
                    </p:nvPicPr>
                    <p:blipFill>
                      <a:blip r:embed="rId12"/>
                      <a:stretch>
                        <a:fillRect/>
                      </a:stretch>
                    </p:blipFill>
                    <p:spPr>
                      <a:xfrm>
                        <a:off x="642346" y="3677264"/>
                        <a:ext cx="3350533" cy="51909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DDEBAC45-241A-382D-9A62-763F918E8EAB}"/>
              </a:ext>
            </a:extLst>
          </p:cNvPr>
          <p:cNvGraphicFramePr>
            <a:graphicFrameLocks noChangeAspect="1"/>
          </p:cNvGraphicFramePr>
          <p:nvPr>
            <p:extLst>
              <p:ext uri="{D42A27DB-BD31-4B8C-83A1-F6EECF244321}">
                <p14:modId xmlns:p14="http://schemas.microsoft.com/office/powerpoint/2010/main" val="1924404637"/>
              </p:ext>
            </p:extLst>
          </p:nvPr>
        </p:nvGraphicFramePr>
        <p:xfrm>
          <a:off x="561066" y="6118481"/>
          <a:ext cx="8318774" cy="596440"/>
        </p:xfrm>
        <a:graphic>
          <a:graphicData uri="http://schemas.openxmlformats.org/presentationml/2006/ole">
            <mc:AlternateContent xmlns:mc="http://schemas.openxmlformats.org/markup-compatibility/2006">
              <mc:Choice xmlns:v="urn:schemas-microsoft-com:vml" Requires="v">
                <p:oleObj name="Equation" r:id="rId13" imgW="6730920" imgH="482400" progId="Equation.DSMT4">
                  <p:embed/>
                </p:oleObj>
              </mc:Choice>
              <mc:Fallback>
                <p:oleObj name="Equation" r:id="rId13" imgW="6730920" imgH="482400" progId="Equation.DSMT4">
                  <p:embed/>
                  <p:pic>
                    <p:nvPicPr>
                      <p:cNvPr id="0" name=""/>
                      <p:cNvPicPr/>
                      <p:nvPr/>
                    </p:nvPicPr>
                    <p:blipFill>
                      <a:blip r:embed="rId14"/>
                      <a:stretch>
                        <a:fillRect/>
                      </a:stretch>
                    </p:blipFill>
                    <p:spPr>
                      <a:xfrm>
                        <a:off x="561066" y="6118481"/>
                        <a:ext cx="8318774" cy="59644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4187300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D290D-3909-572E-0F81-E5674B5FECC7}"/>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4413F4F-50EA-FC59-497D-967D272F6752}"/>
              </a:ext>
            </a:extLst>
          </p:cNvPr>
          <p:cNvSpPr txBox="1"/>
          <p:nvPr/>
        </p:nvSpPr>
        <p:spPr>
          <a:xfrm>
            <a:off x="361304" y="890554"/>
            <a:ext cx="3814456" cy="615553"/>
          </a:xfrm>
          <a:prstGeom prst="rect">
            <a:avLst/>
          </a:prstGeom>
          <a:noFill/>
        </p:spPr>
        <p:txBody>
          <a:bodyPr wrap="square" rtlCol="0">
            <a:spAutoFit/>
          </a:bodyPr>
          <a:lstStyle/>
          <a:p>
            <a:r>
              <a:rPr lang="en-US" b="1"/>
              <a:t>Relativistic Effects: Fine Structure</a:t>
            </a:r>
          </a:p>
          <a:p>
            <a:r>
              <a:rPr lang="en-US" sz="1600"/>
              <a:t>So our net result is:</a:t>
            </a:r>
          </a:p>
        </p:txBody>
      </p:sp>
      <p:graphicFrame>
        <p:nvGraphicFramePr>
          <p:cNvPr id="7" name="Object 6">
            <a:extLst>
              <a:ext uri="{FF2B5EF4-FFF2-40B4-BE49-F238E27FC236}">
                <a16:creationId xmlns:a16="http://schemas.microsoft.com/office/drawing/2014/main" id="{E37FF86F-BAEC-7971-C9C8-46DE05317174}"/>
              </a:ext>
            </a:extLst>
          </p:cNvPr>
          <p:cNvGraphicFramePr>
            <a:graphicFrameLocks noChangeAspect="1"/>
          </p:cNvGraphicFramePr>
          <p:nvPr>
            <p:extLst>
              <p:ext uri="{D42A27DB-BD31-4B8C-83A1-F6EECF244321}">
                <p14:modId xmlns:p14="http://schemas.microsoft.com/office/powerpoint/2010/main" val="1811731082"/>
              </p:ext>
            </p:extLst>
          </p:nvPr>
        </p:nvGraphicFramePr>
        <p:xfrm>
          <a:off x="435610" y="1699260"/>
          <a:ext cx="3740150" cy="619266"/>
        </p:xfrm>
        <a:graphic>
          <a:graphicData uri="http://schemas.openxmlformats.org/presentationml/2006/ole">
            <mc:AlternateContent xmlns:mc="http://schemas.openxmlformats.org/markup-compatibility/2006">
              <mc:Choice xmlns:v="urn:schemas-microsoft-com:vml" Requires="v">
                <p:oleObj name="Equation" r:id="rId2" imgW="2755800" imgH="457200" progId="Equation.DSMT4">
                  <p:embed/>
                </p:oleObj>
              </mc:Choice>
              <mc:Fallback>
                <p:oleObj name="Equation" r:id="rId2" imgW="2755800" imgH="457200" progId="Equation.DSMT4">
                  <p:embed/>
                  <p:pic>
                    <p:nvPicPr>
                      <p:cNvPr id="7" name="Object 6">
                        <a:extLst>
                          <a:ext uri="{FF2B5EF4-FFF2-40B4-BE49-F238E27FC236}">
                            <a16:creationId xmlns:a16="http://schemas.microsoft.com/office/drawing/2014/main" id="{9BCF17F3-3A43-4892-99FB-92B586BCBD5C}"/>
                          </a:ext>
                        </a:extLst>
                      </p:cNvPr>
                      <p:cNvPicPr>
                        <a:picLocks noChangeAspect="1" noChangeArrowheads="1"/>
                      </p:cNvPicPr>
                      <p:nvPr/>
                    </p:nvPicPr>
                    <p:blipFill>
                      <a:blip r:embed="rId3"/>
                      <a:srcRect/>
                      <a:stretch>
                        <a:fillRect/>
                      </a:stretch>
                    </p:blipFill>
                    <p:spPr bwMode="auto">
                      <a:xfrm>
                        <a:off x="435610" y="1699260"/>
                        <a:ext cx="3740150" cy="619266"/>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83A9E755-7765-CB76-94FF-8724DC267AC6}"/>
              </a:ext>
            </a:extLst>
          </p:cNvPr>
          <p:cNvGraphicFramePr>
            <a:graphicFrameLocks noChangeAspect="1"/>
          </p:cNvGraphicFramePr>
          <p:nvPr>
            <p:extLst>
              <p:ext uri="{D42A27DB-BD31-4B8C-83A1-F6EECF244321}">
                <p14:modId xmlns:p14="http://schemas.microsoft.com/office/powerpoint/2010/main" val="1710737916"/>
              </p:ext>
            </p:extLst>
          </p:nvPr>
        </p:nvGraphicFramePr>
        <p:xfrm>
          <a:off x="5562600" y="2903538"/>
          <a:ext cx="2595563" cy="560387"/>
        </p:xfrm>
        <a:graphic>
          <a:graphicData uri="http://schemas.openxmlformats.org/presentationml/2006/ole">
            <mc:AlternateContent xmlns:mc="http://schemas.openxmlformats.org/markup-compatibility/2006">
              <mc:Choice xmlns:v="urn:schemas-microsoft-com:vml" Requires="v">
                <p:oleObj name="Equation" r:id="rId4" imgW="2133360" imgH="457200" progId="Equation.DSMT4">
                  <p:embed/>
                </p:oleObj>
              </mc:Choice>
              <mc:Fallback>
                <p:oleObj name="Equation" r:id="rId4" imgW="2133360" imgH="457200" progId="Equation.DSMT4">
                  <p:embed/>
                  <p:pic>
                    <p:nvPicPr>
                      <p:cNvPr id="11" name="Object 10">
                        <a:extLst>
                          <a:ext uri="{FF2B5EF4-FFF2-40B4-BE49-F238E27FC236}">
                            <a16:creationId xmlns:a16="http://schemas.microsoft.com/office/drawing/2014/main" id="{142A26BB-6A12-4C1A-BCF7-F1F9631280BD}"/>
                          </a:ext>
                        </a:extLst>
                      </p:cNvPr>
                      <p:cNvPicPr>
                        <a:picLocks noChangeAspect="1" noChangeArrowheads="1"/>
                      </p:cNvPicPr>
                      <p:nvPr/>
                    </p:nvPicPr>
                    <p:blipFill>
                      <a:blip r:embed="rId5"/>
                      <a:srcRect/>
                      <a:stretch>
                        <a:fillRect/>
                      </a:stretch>
                    </p:blipFill>
                    <p:spPr bwMode="auto">
                      <a:xfrm>
                        <a:off x="5562600" y="2903538"/>
                        <a:ext cx="2595563" cy="56038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05DA807F-91E9-75F2-9765-5D9FD1D9612B}"/>
              </a:ext>
            </a:extLst>
          </p:cNvPr>
          <p:cNvSpPr txBox="1"/>
          <p:nvPr/>
        </p:nvSpPr>
        <p:spPr>
          <a:xfrm>
            <a:off x="5494563" y="3448113"/>
            <a:ext cx="6206782" cy="1077218"/>
          </a:xfrm>
          <a:prstGeom prst="rect">
            <a:avLst/>
          </a:prstGeom>
          <a:noFill/>
        </p:spPr>
        <p:txBody>
          <a:bodyPr wrap="square" rtlCol="0">
            <a:spAutoFit/>
          </a:bodyPr>
          <a:lstStyle/>
          <a:p>
            <a:r>
              <a:rPr lang="en-US" sz="1600"/>
              <a:t>Again, we need to use the basis within the H</a:t>
            </a:r>
            <a:r>
              <a:rPr lang="en-US" sz="1600" baseline="-25000"/>
              <a:t>0</a:t>
            </a:r>
            <a:r>
              <a:rPr lang="en-US" sz="1600"/>
              <a:t> degeneracy that diagonalizes the perturbation.  This is almost |nlsjm</a:t>
            </a:r>
            <a:r>
              <a:rPr lang="en-US" sz="1600" baseline="-25000"/>
              <a:t>j</a:t>
            </a:r>
            <a:r>
              <a:rPr lang="en-US" sz="1600"/>
              <a:t>&gt;.  After approximating 1/r</a:t>
            </a:r>
            <a:r>
              <a:rPr lang="en-US" sz="1600" baseline="30000"/>
              <a:t>3</a:t>
            </a:r>
            <a:r>
              <a:rPr lang="en-US" sz="1600"/>
              <a:t> as a constant, then the basis does work.  So we find the energy correction to be:</a:t>
            </a:r>
          </a:p>
        </p:txBody>
      </p:sp>
      <p:sp>
        <p:nvSpPr>
          <p:cNvPr id="17" name="TextBox 16">
            <a:extLst>
              <a:ext uri="{FF2B5EF4-FFF2-40B4-BE49-F238E27FC236}">
                <a16:creationId xmlns:a16="http://schemas.microsoft.com/office/drawing/2014/main" id="{B84E6E0C-106E-1939-8FA8-0B0DA86ACF36}"/>
              </a:ext>
            </a:extLst>
          </p:cNvPr>
          <p:cNvSpPr txBox="1"/>
          <p:nvPr/>
        </p:nvSpPr>
        <p:spPr>
          <a:xfrm>
            <a:off x="4720585" y="123974"/>
            <a:ext cx="3115335" cy="523220"/>
          </a:xfrm>
          <a:prstGeom prst="rect">
            <a:avLst/>
          </a:prstGeom>
          <a:noFill/>
        </p:spPr>
        <p:txBody>
          <a:bodyPr wrap="square" rtlCol="0">
            <a:spAutoFit/>
          </a:bodyPr>
          <a:lstStyle/>
          <a:p>
            <a:r>
              <a:rPr lang="en-US" sz="2800" b="1" u="sng"/>
              <a:t>RSTIPT Examples</a:t>
            </a:r>
          </a:p>
        </p:txBody>
      </p:sp>
      <p:graphicFrame>
        <p:nvGraphicFramePr>
          <p:cNvPr id="6" name="Object 5">
            <a:extLst>
              <a:ext uri="{FF2B5EF4-FFF2-40B4-BE49-F238E27FC236}">
                <a16:creationId xmlns:a16="http://schemas.microsoft.com/office/drawing/2014/main" id="{8D911E27-3BF7-745F-4A06-EE5E060FF1F1}"/>
              </a:ext>
            </a:extLst>
          </p:cNvPr>
          <p:cNvGraphicFramePr>
            <a:graphicFrameLocks noChangeAspect="1"/>
          </p:cNvGraphicFramePr>
          <p:nvPr/>
        </p:nvGraphicFramePr>
        <p:xfrm>
          <a:off x="447675" y="4775200"/>
          <a:ext cx="2151063" cy="523875"/>
        </p:xfrm>
        <a:graphic>
          <a:graphicData uri="http://schemas.openxmlformats.org/presentationml/2006/ole">
            <mc:AlternateContent xmlns:mc="http://schemas.openxmlformats.org/markup-compatibility/2006">
              <mc:Choice xmlns:v="urn:schemas-microsoft-com:vml" Requires="v">
                <p:oleObj name="Equation" r:id="rId6" imgW="1752480" imgH="431640" progId="Equation.DSMT4">
                  <p:embed/>
                </p:oleObj>
              </mc:Choice>
              <mc:Fallback>
                <p:oleObj name="Equation" r:id="rId6" imgW="1752480" imgH="431640" progId="Equation.DSMT4">
                  <p:embed/>
                  <p:pic>
                    <p:nvPicPr>
                      <p:cNvPr id="6" name="Object 5">
                        <a:extLst>
                          <a:ext uri="{FF2B5EF4-FFF2-40B4-BE49-F238E27FC236}">
                            <a16:creationId xmlns:a16="http://schemas.microsoft.com/office/drawing/2014/main" id="{18D8B50C-4F35-4F97-A8BB-1D125AA9B499}"/>
                          </a:ext>
                        </a:extLst>
                      </p:cNvPr>
                      <p:cNvPicPr>
                        <a:picLocks noChangeAspect="1" noChangeArrowheads="1"/>
                      </p:cNvPicPr>
                      <p:nvPr/>
                    </p:nvPicPr>
                    <p:blipFill>
                      <a:blip r:embed="rId7"/>
                      <a:srcRect/>
                      <a:stretch>
                        <a:fillRect/>
                      </a:stretch>
                    </p:blipFill>
                    <p:spPr bwMode="auto">
                      <a:xfrm>
                        <a:off x="447675" y="4775200"/>
                        <a:ext cx="2151063" cy="52387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E8142B0A-BCB3-1D03-F76F-39F48081B50A}"/>
              </a:ext>
            </a:extLst>
          </p:cNvPr>
          <p:cNvSpPr txBox="1"/>
          <p:nvPr/>
        </p:nvSpPr>
        <p:spPr>
          <a:xfrm>
            <a:off x="382348" y="2634324"/>
            <a:ext cx="4473412" cy="1815882"/>
          </a:xfrm>
          <a:prstGeom prst="rect">
            <a:avLst/>
          </a:prstGeom>
          <a:noFill/>
        </p:spPr>
        <p:txBody>
          <a:bodyPr wrap="square" rtlCol="0">
            <a:spAutoFit/>
          </a:bodyPr>
          <a:lstStyle/>
          <a:p>
            <a:r>
              <a:rPr lang="en-US" sz="1600"/>
              <a:t>So the unperturbed Hamiltonian (Hydrogenic atom) is degenerate in the angular momentum quantum numbers, and so we need to use the basis within this degeneracy that diagonalizes the p</a:t>
            </a:r>
            <a:r>
              <a:rPr lang="en-US" sz="1600" baseline="30000"/>
              <a:t>4</a:t>
            </a:r>
            <a:r>
              <a:rPr lang="en-US" sz="1600"/>
              <a:t> perturbation.  Luckily for us, this is just the usual |nlsm</a:t>
            </a:r>
            <a:r>
              <a:rPr lang="en-US" sz="1600" baseline="-25000"/>
              <a:t>l</a:t>
            </a:r>
            <a:r>
              <a:rPr lang="en-US" sz="1600"/>
              <a:t>m</a:t>
            </a:r>
            <a:r>
              <a:rPr lang="en-US" sz="1600" baseline="-25000"/>
              <a:t>s</a:t>
            </a:r>
            <a:r>
              <a:rPr lang="en-US" sz="1600"/>
              <a:t>&gt; basis still.  And so we can straight-away calculate the energy correction.</a:t>
            </a:r>
            <a:endParaRPr lang="en-US"/>
          </a:p>
        </p:txBody>
      </p:sp>
      <p:sp>
        <p:nvSpPr>
          <p:cNvPr id="26" name="Rectangle 6">
            <a:extLst>
              <a:ext uri="{FF2B5EF4-FFF2-40B4-BE49-F238E27FC236}">
                <a16:creationId xmlns:a16="http://schemas.microsoft.com/office/drawing/2014/main" id="{535B26B6-4096-0D2C-F9C6-000A85CF2573}"/>
              </a:ext>
            </a:extLst>
          </p:cNvPr>
          <p:cNvSpPr>
            <a:spLocks noChangeArrowheads="1"/>
          </p:cNvSpPr>
          <p:nvPr/>
        </p:nvSpPr>
        <p:spPr bwMode="auto">
          <a:xfrm>
            <a:off x="3414450" y="53783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9D4D82A6-AC96-2359-8693-A17C654006E3}"/>
              </a:ext>
            </a:extLst>
          </p:cNvPr>
          <p:cNvGraphicFramePr>
            <a:graphicFrameLocks noChangeAspect="1"/>
          </p:cNvGraphicFramePr>
          <p:nvPr>
            <p:extLst>
              <p:ext uri="{D42A27DB-BD31-4B8C-83A1-F6EECF244321}">
                <p14:modId xmlns:p14="http://schemas.microsoft.com/office/powerpoint/2010/main" val="1515930835"/>
              </p:ext>
            </p:extLst>
          </p:nvPr>
        </p:nvGraphicFramePr>
        <p:xfrm>
          <a:off x="5606337" y="4566943"/>
          <a:ext cx="3433522" cy="600910"/>
        </p:xfrm>
        <a:graphic>
          <a:graphicData uri="http://schemas.openxmlformats.org/presentationml/2006/ole">
            <mc:AlternateContent xmlns:mc="http://schemas.openxmlformats.org/markup-compatibility/2006">
              <mc:Choice xmlns:v="urn:schemas-microsoft-com:vml" Requires="v">
                <p:oleObj name="Equation" r:id="rId8" imgW="2590560" imgH="457200" progId="Equation.DSMT4">
                  <p:embed/>
                </p:oleObj>
              </mc:Choice>
              <mc:Fallback>
                <p:oleObj name="Equation" r:id="rId8" imgW="2590560" imgH="457200" progId="Equation.DSMT4">
                  <p:embed/>
                  <p:pic>
                    <p:nvPicPr>
                      <p:cNvPr id="27" name="Object 26">
                        <a:extLst>
                          <a:ext uri="{FF2B5EF4-FFF2-40B4-BE49-F238E27FC236}">
                            <a16:creationId xmlns:a16="http://schemas.microsoft.com/office/drawing/2014/main" id="{86A75A23-416B-4F1C-B864-81414C3742E7}"/>
                          </a:ext>
                        </a:extLst>
                      </p:cNvPr>
                      <p:cNvPicPr>
                        <a:picLocks noChangeAspect="1" noChangeArrowheads="1"/>
                      </p:cNvPicPr>
                      <p:nvPr/>
                    </p:nvPicPr>
                    <p:blipFill>
                      <a:blip r:embed="rId9"/>
                      <a:srcRect/>
                      <a:stretch>
                        <a:fillRect/>
                      </a:stretch>
                    </p:blipFill>
                    <p:spPr bwMode="auto">
                      <a:xfrm>
                        <a:off x="5606337" y="4566943"/>
                        <a:ext cx="3433522" cy="600910"/>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FFD805D5-5D1A-11C9-6F12-0D4777432B6B}"/>
              </a:ext>
            </a:extLst>
          </p:cNvPr>
          <p:cNvGraphicFramePr>
            <a:graphicFrameLocks noChangeAspect="1"/>
          </p:cNvGraphicFramePr>
          <p:nvPr>
            <p:extLst>
              <p:ext uri="{D42A27DB-BD31-4B8C-83A1-F6EECF244321}">
                <p14:modId xmlns:p14="http://schemas.microsoft.com/office/powerpoint/2010/main" val="1333339271"/>
              </p:ext>
            </p:extLst>
          </p:nvPr>
        </p:nvGraphicFramePr>
        <p:xfrm>
          <a:off x="3111538" y="5878838"/>
          <a:ext cx="5675544" cy="711580"/>
        </p:xfrm>
        <a:graphic>
          <a:graphicData uri="http://schemas.openxmlformats.org/presentationml/2006/ole">
            <mc:AlternateContent xmlns:mc="http://schemas.openxmlformats.org/markup-compatibility/2006">
              <mc:Choice xmlns:v="urn:schemas-microsoft-com:vml" Requires="v">
                <p:oleObj name="Equation" r:id="rId10" imgW="3949560" imgH="495000" progId="Equation.DSMT4">
                  <p:embed/>
                </p:oleObj>
              </mc:Choice>
              <mc:Fallback>
                <p:oleObj name="Equation" r:id="rId10" imgW="3949560" imgH="495000" progId="Equation.DSMT4">
                  <p:embed/>
                  <p:pic>
                    <p:nvPicPr>
                      <p:cNvPr id="29" name="Object 28">
                        <a:extLst>
                          <a:ext uri="{FF2B5EF4-FFF2-40B4-BE49-F238E27FC236}">
                            <a16:creationId xmlns:a16="http://schemas.microsoft.com/office/drawing/2014/main" id="{63344173-C1D3-4587-B9F2-0341DFA6DB2A}"/>
                          </a:ext>
                        </a:extLst>
                      </p:cNvPr>
                      <p:cNvPicPr>
                        <a:picLocks noChangeAspect="1" noChangeArrowheads="1"/>
                      </p:cNvPicPr>
                      <p:nvPr/>
                    </p:nvPicPr>
                    <p:blipFill>
                      <a:blip r:embed="rId11"/>
                      <a:srcRect/>
                      <a:stretch>
                        <a:fillRect/>
                      </a:stretch>
                    </p:blipFill>
                    <p:spPr bwMode="auto">
                      <a:xfrm>
                        <a:off x="3111538" y="5878838"/>
                        <a:ext cx="5675544" cy="711580"/>
                      </a:xfrm>
                      <a:prstGeom prst="rect">
                        <a:avLst/>
                      </a:prstGeom>
                      <a:solidFill>
                        <a:srgbClr val="CCFFCC"/>
                      </a:solidFill>
                    </p:spPr>
                  </p:pic>
                </p:oleObj>
              </mc:Fallback>
            </mc:AlternateContent>
          </a:graphicData>
        </a:graphic>
      </p:graphicFrame>
      <p:sp>
        <p:nvSpPr>
          <p:cNvPr id="32" name="TextBox 31">
            <a:extLst>
              <a:ext uri="{FF2B5EF4-FFF2-40B4-BE49-F238E27FC236}">
                <a16:creationId xmlns:a16="http://schemas.microsoft.com/office/drawing/2014/main" id="{6DD8BDE8-5317-02B4-D731-B3A19406DDDE}"/>
              </a:ext>
            </a:extLst>
          </p:cNvPr>
          <p:cNvSpPr txBox="1"/>
          <p:nvPr/>
        </p:nvSpPr>
        <p:spPr>
          <a:xfrm flipH="1">
            <a:off x="3656704" y="5298617"/>
            <a:ext cx="2307215" cy="338554"/>
          </a:xfrm>
          <a:prstGeom prst="rect">
            <a:avLst/>
          </a:prstGeom>
          <a:noFill/>
        </p:spPr>
        <p:txBody>
          <a:bodyPr wrap="square" rtlCol="0">
            <a:spAutoFit/>
          </a:bodyPr>
          <a:lstStyle/>
          <a:p>
            <a:r>
              <a:rPr lang="en-US" sz="1600"/>
              <a:t>Adding these together…</a:t>
            </a:r>
            <a:endParaRPr lang="en-US" sz="2000"/>
          </a:p>
        </p:txBody>
      </p:sp>
      <mc:AlternateContent xmlns:mc="http://schemas.openxmlformats.org/markup-compatibility/2006" xmlns:p14="http://schemas.microsoft.com/office/powerpoint/2010/main">
        <mc:Choice Requires="p14">
          <p:contentPart p14:bwMode="auto" r:id="rId12">
            <p14:nvContentPartPr>
              <p14:cNvPr id="34" name="Ink 33">
                <a:extLst>
                  <a:ext uri="{FF2B5EF4-FFF2-40B4-BE49-F238E27FC236}">
                    <a16:creationId xmlns:a16="http://schemas.microsoft.com/office/drawing/2014/main" id="{DE95A250-6A78-6281-BFAE-588766EB589B}"/>
                  </a:ext>
                </a:extLst>
              </p14:cNvPr>
              <p14:cNvContentPartPr/>
              <p14:nvPr/>
            </p14:nvContentPartPr>
            <p14:xfrm>
              <a:off x="5560083" y="3278157"/>
              <a:ext cx="360" cy="360"/>
            </p14:xfrm>
          </p:contentPart>
        </mc:Choice>
        <mc:Fallback xmlns="">
          <p:pic>
            <p:nvPicPr>
              <p:cNvPr id="34" name="Ink 33">
                <a:extLst>
                  <a:ext uri="{FF2B5EF4-FFF2-40B4-BE49-F238E27FC236}">
                    <a16:creationId xmlns:a16="http://schemas.microsoft.com/office/drawing/2014/main" id="{ECE6D977-133D-48A9-9261-C1BC2D8D9910}"/>
                  </a:ext>
                </a:extLst>
              </p:cNvPr>
              <p:cNvPicPr/>
              <p:nvPr/>
            </p:nvPicPr>
            <p:blipFill>
              <a:blip r:embed="rId22"/>
              <a:stretch>
                <a:fillRect/>
              </a:stretch>
            </p:blipFill>
            <p:spPr>
              <a:xfrm>
                <a:off x="5555763" y="3273837"/>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5" name="Ink 34">
                <a:extLst>
                  <a:ext uri="{FF2B5EF4-FFF2-40B4-BE49-F238E27FC236}">
                    <a16:creationId xmlns:a16="http://schemas.microsoft.com/office/drawing/2014/main" id="{4382A27A-5D30-74EB-A2E4-7C4EEA297875}"/>
                  </a:ext>
                </a:extLst>
              </p14:cNvPr>
              <p14:cNvContentPartPr/>
              <p14:nvPr/>
            </p14:nvContentPartPr>
            <p14:xfrm>
              <a:off x="5560083" y="3352317"/>
              <a:ext cx="360" cy="360"/>
            </p14:xfrm>
          </p:contentPart>
        </mc:Choice>
        <mc:Fallback xmlns="">
          <p:pic>
            <p:nvPicPr>
              <p:cNvPr id="35" name="Ink 34">
                <a:extLst>
                  <a:ext uri="{FF2B5EF4-FFF2-40B4-BE49-F238E27FC236}">
                    <a16:creationId xmlns:a16="http://schemas.microsoft.com/office/drawing/2014/main" id="{C88D4900-E3DC-4487-A0ED-B67D201AA839}"/>
                  </a:ext>
                </a:extLst>
              </p:cNvPr>
              <p:cNvPicPr/>
              <p:nvPr/>
            </p:nvPicPr>
            <p:blipFill>
              <a:blip r:embed="rId22"/>
              <a:stretch>
                <a:fillRect/>
              </a:stretch>
            </p:blipFill>
            <p:spPr>
              <a:xfrm>
                <a:off x="5555763" y="3347997"/>
                <a:ext cx="9000" cy="9000"/>
              </a:xfrm>
              <a:prstGeom prst="rect">
                <a:avLst/>
              </a:prstGeom>
            </p:spPr>
          </p:pic>
        </mc:Fallback>
      </mc:AlternateContent>
      <p:sp>
        <p:nvSpPr>
          <p:cNvPr id="38" name="TextBox 37">
            <a:extLst>
              <a:ext uri="{FF2B5EF4-FFF2-40B4-BE49-F238E27FC236}">
                <a16:creationId xmlns:a16="http://schemas.microsoft.com/office/drawing/2014/main" id="{9D5B96B8-B580-52E4-45EF-9841C5DAE15F}"/>
              </a:ext>
            </a:extLst>
          </p:cNvPr>
          <p:cNvSpPr txBox="1"/>
          <p:nvPr/>
        </p:nvSpPr>
        <p:spPr>
          <a:xfrm>
            <a:off x="5494563" y="2632022"/>
            <a:ext cx="2585772" cy="338554"/>
          </a:xfrm>
          <a:prstGeom prst="rect">
            <a:avLst/>
          </a:prstGeom>
          <a:noFill/>
        </p:spPr>
        <p:txBody>
          <a:bodyPr wrap="none" rtlCol="0">
            <a:spAutoFit/>
          </a:bodyPr>
          <a:lstStyle/>
          <a:p>
            <a:r>
              <a:rPr lang="en-US" sz="1600"/>
              <a:t>We can write the H</a:t>
            </a:r>
            <a:r>
              <a:rPr lang="en-US" sz="1600" baseline="-25000"/>
              <a:t>SO</a:t>
            </a:r>
            <a:r>
              <a:rPr lang="en-US" sz="1600" baseline="30000"/>
              <a:t> </a:t>
            </a:r>
            <a:r>
              <a:rPr lang="en-US" sz="1600"/>
              <a:t>guy as:</a:t>
            </a:r>
            <a:endParaRPr lang="en-US" sz="2000"/>
          </a:p>
        </p:txBody>
      </p:sp>
      <mc:AlternateContent xmlns:mc="http://schemas.openxmlformats.org/markup-compatibility/2006" xmlns:p14="http://schemas.microsoft.com/office/powerpoint/2010/main">
        <mc:Choice Requires="p14">
          <p:contentPart p14:bwMode="auto" r:id="rId24">
            <p14:nvContentPartPr>
              <p14:cNvPr id="39" name="Ink 38">
                <a:extLst>
                  <a:ext uri="{FF2B5EF4-FFF2-40B4-BE49-F238E27FC236}">
                    <a16:creationId xmlns:a16="http://schemas.microsoft.com/office/drawing/2014/main" id="{97DC3700-832B-5268-957E-8093228DB749}"/>
                  </a:ext>
                </a:extLst>
              </p14:cNvPr>
              <p14:cNvContentPartPr/>
              <p14:nvPr/>
            </p14:nvContentPartPr>
            <p14:xfrm>
              <a:off x="2314683" y="5387037"/>
              <a:ext cx="1157760" cy="151560"/>
            </p14:xfrm>
          </p:contentPart>
        </mc:Choice>
        <mc:Fallback xmlns="">
          <p:pic>
            <p:nvPicPr>
              <p:cNvPr id="39" name="Ink 38">
                <a:extLst>
                  <a:ext uri="{FF2B5EF4-FFF2-40B4-BE49-F238E27FC236}">
                    <a16:creationId xmlns:a16="http://schemas.microsoft.com/office/drawing/2014/main" id="{A21F59EB-A57C-44EA-9E47-3E246B8DDCFA}"/>
                  </a:ext>
                </a:extLst>
              </p:cNvPr>
              <p:cNvPicPr/>
              <p:nvPr/>
            </p:nvPicPr>
            <p:blipFill>
              <a:blip r:embed="rId25"/>
              <a:stretch>
                <a:fillRect/>
              </a:stretch>
            </p:blipFill>
            <p:spPr>
              <a:xfrm>
                <a:off x="2305683" y="5378397"/>
                <a:ext cx="117540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0" name="Ink 39">
                <a:extLst>
                  <a:ext uri="{FF2B5EF4-FFF2-40B4-BE49-F238E27FC236}">
                    <a16:creationId xmlns:a16="http://schemas.microsoft.com/office/drawing/2014/main" id="{5994BCDD-9002-0CE1-7F2A-CA5519195F4D}"/>
                  </a:ext>
                </a:extLst>
              </p14:cNvPr>
              <p14:cNvContentPartPr/>
              <p14:nvPr/>
            </p14:nvContentPartPr>
            <p14:xfrm>
              <a:off x="6096000" y="5136680"/>
              <a:ext cx="1063080" cy="268200"/>
            </p14:xfrm>
          </p:contentPart>
        </mc:Choice>
        <mc:Fallback xmlns="">
          <p:pic>
            <p:nvPicPr>
              <p:cNvPr id="40" name="Ink 39">
                <a:extLst>
                  <a:ext uri="{FF2B5EF4-FFF2-40B4-BE49-F238E27FC236}">
                    <a16:creationId xmlns:a16="http://schemas.microsoft.com/office/drawing/2014/main" id="{5994BCDD-9002-0CE1-7F2A-CA5519195F4D}"/>
                  </a:ext>
                </a:extLst>
              </p:cNvPr>
              <p:cNvPicPr/>
              <p:nvPr/>
            </p:nvPicPr>
            <p:blipFill>
              <a:blip r:embed="rId27"/>
              <a:stretch>
                <a:fillRect/>
              </a:stretch>
            </p:blipFill>
            <p:spPr>
              <a:xfrm>
                <a:off x="6086997" y="5127680"/>
                <a:ext cx="1080726" cy="28584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41" name="Ink 40">
                <a:extLst>
                  <a:ext uri="{FF2B5EF4-FFF2-40B4-BE49-F238E27FC236}">
                    <a16:creationId xmlns:a16="http://schemas.microsoft.com/office/drawing/2014/main" id="{9410A736-15DE-1D4C-7846-89AA973E9501}"/>
                  </a:ext>
                </a:extLst>
              </p14:cNvPr>
              <p14:cNvContentPartPr/>
              <p14:nvPr/>
            </p14:nvContentPartPr>
            <p14:xfrm>
              <a:off x="4710865" y="5588842"/>
              <a:ext cx="9720" cy="238320"/>
            </p14:xfrm>
          </p:contentPart>
        </mc:Choice>
        <mc:Fallback xmlns="">
          <p:pic>
            <p:nvPicPr>
              <p:cNvPr id="41" name="Ink 40">
                <a:extLst>
                  <a:ext uri="{FF2B5EF4-FFF2-40B4-BE49-F238E27FC236}">
                    <a16:creationId xmlns:a16="http://schemas.microsoft.com/office/drawing/2014/main" id="{9410A736-15DE-1D4C-7846-89AA973E9501}"/>
                  </a:ext>
                </a:extLst>
              </p:cNvPr>
              <p:cNvPicPr/>
              <p:nvPr/>
            </p:nvPicPr>
            <p:blipFill>
              <a:blip r:embed="rId29"/>
              <a:stretch>
                <a:fillRect/>
              </a:stretch>
            </p:blipFill>
            <p:spPr>
              <a:xfrm>
                <a:off x="4701519" y="5579842"/>
                <a:ext cx="28038" cy="255960"/>
              </a:xfrm>
              <a:prstGeom prst="rect">
                <a:avLst/>
              </a:prstGeom>
            </p:spPr>
          </p:pic>
        </mc:Fallback>
      </mc:AlternateContent>
      <p:sp>
        <p:nvSpPr>
          <p:cNvPr id="8" name="TextBox 7">
            <a:extLst>
              <a:ext uri="{FF2B5EF4-FFF2-40B4-BE49-F238E27FC236}">
                <a16:creationId xmlns:a16="http://schemas.microsoft.com/office/drawing/2014/main" id="{A4717F8D-AE66-661A-632B-FF2BDAECABB0}"/>
              </a:ext>
            </a:extLst>
          </p:cNvPr>
          <p:cNvSpPr txBox="1"/>
          <p:nvPr/>
        </p:nvSpPr>
        <p:spPr>
          <a:xfrm>
            <a:off x="9306560" y="5888877"/>
            <a:ext cx="1951160" cy="584775"/>
          </a:xfrm>
          <a:prstGeom prst="rect">
            <a:avLst/>
          </a:prstGeom>
          <a:solidFill>
            <a:schemeClr val="accent2">
              <a:lumMod val="20000"/>
              <a:lumOff val="80000"/>
            </a:schemeClr>
          </a:solidFill>
        </p:spPr>
        <p:txBody>
          <a:bodyPr wrap="square" rtlCol="0">
            <a:spAutoFit/>
          </a:bodyPr>
          <a:lstStyle/>
          <a:p>
            <a:r>
              <a:rPr lang="en-US" sz="1600"/>
              <a:t>so j is the new ‘good’ quantum number.  </a:t>
            </a:r>
          </a:p>
        </p:txBody>
      </p:sp>
    </p:spTree>
    <p:extLst>
      <p:ext uri="{BB962C8B-B14F-4D97-AF65-F5344CB8AC3E}">
        <p14:creationId xmlns:p14="http://schemas.microsoft.com/office/powerpoint/2010/main" val="23980075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70001" y="992998"/>
            <a:ext cx="10376555" cy="861774"/>
          </a:xfrm>
          <a:prstGeom prst="rect">
            <a:avLst/>
          </a:prstGeom>
          <a:noFill/>
        </p:spPr>
        <p:txBody>
          <a:bodyPr wrap="square" rtlCol="0">
            <a:spAutoFit/>
          </a:bodyPr>
          <a:lstStyle/>
          <a:p>
            <a:r>
              <a:rPr lang="en-US" b="1"/>
              <a:t>Relativistic Effects: Fine Structure</a:t>
            </a:r>
            <a:endParaRPr lang="en-US"/>
          </a:p>
          <a:p>
            <a:r>
              <a:rPr lang="en-US" sz="1600"/>
              <a:t>So here’s a new picture.  It seems that </a:t>
            </a:r>
            <a:r>
              <a:rPr lang="en-US" sz="1600" i="1"/>
              <a:t>generically</a:t>
            </a:r>
            <a:r>
              <a:rPr lang="en-US" sz="1600"/>
              <a:t>, energy levels increase with increasing subshell, certainly with increasing total angular momentum.  </a:t>
            </a:r>
          </a:p>
        </p:txBody>
      </p:sp>
      <p:sp>
        <p:nvSpPr>
          <p:cNvPr id="6" name="TextBox 5">
            <a:extLst>
              <a:ext uri="{FF2B5EF4-FFF2-40B4-BE49-F238E27FC236}">
                <a16:creationId xmlns:a16="http://schemas.microsoft.com/office/drawing/2014/main" id="{C8B45C2B-E8A9-44BE-8589-2895587E8C01}"/>
              </a:ext>
            </a:extLst>
          </p:cNvPr>
          <p:cNvSpPr txBox="1"/>
          <p:nvPr/>
        </p:nvSpPr>
        <p:spPr>
          <a:xfrm>
            <a:off x="4646954" y="183218"/>
            <a:ext cx="3346672" cy="523220"/>
          </a:xfrm>
          <a:prstGeom prst="rect">
            <a:avLst/>
          </a:prstGeom>
          <a:noFill/>
        </p:spPr>
        <p:txBody>
          <a:bodyPr wrap="square" rtlCol="0">
            <a:spAutoFit/>
          </a:bodyPr>
          <a:lstStyle/>
          <a:p>
            <a:r>
              <a:rPr lang="en-US" sz="2800" b="1" u="sng"/>
              <a:t>RSTIPT Examples</a:t>
            </a:r>
          </a:p>
        </p:txBody>
      </p:sp>
      <p:pic>
        <p:nvPicPr>
          <p:cNvPr id="9" name="Picture 8">
            <a:extLst>
              <a:ext uri="{FF2B5EF4-FFF2-40B4-BE49-F238E27FC236}">
                <a16:creationId xmlns:a16="http://schemas.microsoft.com/office/drawing/2014/main" id="{9ADC3B53-A42B-4F23-86AE-EA187CFFF2C1}"/>
              </a:ext>
            </a:extLst>
          </p:cNvPr>
          <p:cNvPicPr>
            <a:picLocks noChangeAspect="1"/>
          </p:cNvPicPr>
          <p:nvPr/>
        </p:nvPicPr>
        <p:blipFill>
          <a:blip r:embed="rId2"/>
          <a:stretch>
            <a:fillRect/>
          </a:stretch>
        </p:blipFill>
        <p:spPr>
          <a:xfrm>
            <a:off x="370001" y="2824500"/>
            <a:ext cx="8499679" cy="3850282"/>
          </a:xfrm>
          <a:prstGeom prst="rect">
            <a:avLst/>
          </a:prstGeom>
        </p:spPr>
      </p:pic>
      <p:graphicFrame>
        <p:nvGraphicFramePr>
          <p:cNvPr id="2" name="Object 1">
            <a:extLst>
              <a:ext uri="{FF2B5EF4-FFF2-40B4-BE49-F238E27FC236}">
                <a16:creationId xmlns:a16="http://schemas.microsoft.com/office/drawing/2014/main" id="{F9AC9B18-DDFB-68B8-0E26-23610D04B399}"/>
              </a:ext>
            </a:extLst>
          </p:cNvPr>
          <p:cNvGraphicFramePr>
            <a:graphicFrameLocks noChangeAspect="1"/>
          </p:cNvGraphicFramePr>
          <p:nvPr>
            <p:extLst>
              <p:ext uri="{D42A27DB-BD31-4B8C-83A1-F6EECF244321}">
                <p14:modId xmlns:p14="http://schemas.microsoft.com/office/powerpoint/2010/main" val="2510986735"/>
              </p:ext>
            </p:extLst>
          </p:nvPr>
        </p:nvGraphicFramePr>
        <p:xfrm>
          <a:off x="459147" y="1926682"/>
          <a:ext cx="5675313" cy="709613"/>
        </p:xfrm>
        <a:graphic>
          <a:graphicData uri="http://schemas.openxmlformats.org/presentationml/2006/ole">
            <mc:AlternateContent xmlns:mc="http://schemas.openxmlformats.org/markup-compatibility/2006">
              <mc:Choice xmlns:v="urn:schemas-microsoft-com:vml" Requires="v">
                <p:oleObj name="Equation" r:id="rId3" imgW="5675651" imgH="710217" progId="Equation.DSMT4">
                  <p:embed/>
                </p:oleObj>
              </mc:Choice>
              <mc:Fallback>
                <p:oleObj name="Equation" r:id="rId3" imgW="5675651" imgH="710217" progId="Equation.DSMT4">
                  <p:embed/>
                  <p:pic>
                    <p:nvPicPr>
                      <p:cNvPr id="0" name=""/>
                      <p:cNvPicPr/>
                      <p:nvPr/>
                    </p:nvPicPr>
                    <p:blipFill>
                      <a:blip r:embed="rId4"/>
                      <a:stretch>
                        <a:fillRect/>
                      </a:stretch>
                    </p:blipFill>
                    <p:spPr>
                      <a:xfrm>
                        <a:off x="459147" y="1926682"/>
                        <a:ext cx="5675313" cy="709613"/>
                      </a:xfrm>
                      <a:prstGeom prst="rect">
                        <a:avLst/>
                      </a:prstGeom>
                    </p:spPr>
                  </p:pic>
                </p:oleObj>
              </mc:Fallback>
            </mc:AlternateContent>
          </a:graphicData>
        </a:graphic>
      </p:graphicFrame>
    </p:spTree>
    <p:extLst>
      <p:ext uri="{BB962C8B-B14F-4D97-AF65-F5344CB8AC3E}">
        <p14:creationId xmlns:p14="http://schemas.microsoft.com/office/powerpoint/2010/main" val="206071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51143" y="909606"/>
            <a:ext cx="9514217" cy="646331"/>
          </a:xfrm>
          <a:prstGeom prst="rect">
            <a:avLst/>
          </a:prstGeom>
          <a:noFill/>
        </p:spPr>
        <p:txBody>
          <a:bodyPr wrap="square" rtlCol="0">
            <a:spAutoFit/>
          </a:bodyPr>
          <a:lstStyle/>
          <a:p>
            <a:r>
              <a:rPr lang="en-US" b="1"/>
              <a:t>Stark Effect</a:t>
            </a:r>
          </a:p>
          <a:p>
            <a:r>
              <a:rPr lang="en-US"/>
              <a:t>We can put our atom in an electric field.  Then we’ll have (e absolute value of electron charge):</a:t>
            </a:r>
          </a:p>
        </p:txBody>
      </p:sp>
      <p:graphicFrame>
        <p:nvGraphicFramePr>
          <p:cNvPr id="7" name="Object 6">
            <a:extLst>
              <a:ext uri="{FF2B5EF4-FFF2-40B4-BE49-F238E27FC236}">
                <a16:creationId xmlns:a16="http://schemas.microsoft.com/office/drawing/2014/main" id="{9BCF17F3-3A43-4892-99FB-92B586BCBD5C}"/>
              </a:ext>
            </a:extLst>
          </p:cNvPr>
          <p:cNvGraphicFramePr>
            <a:graphicFrameLocks noChangeAspect="1"/>
          </p:cNvGraphicFramePr>
          <p:nvPr>
            <p:extLst>
              <p:ext uri="{D42A27DB-BD31-4B8C-83A1-F6EECF244321}">
                <p14:modId xmlns:p14="http://schemas.microsoft.com/office/powerpoint/2010/main" val="2856419638"/>
              </p:ext>
            </p:extLst>
          </p:nvPr>
        </p:nvGraphicFramePr>
        <p:xfrm>
          <a:off x="439267" y="1760479"/>
          <a:ext cx="2263294" cy="671381"/>
        </p:xfrm>
        <a:graphic>
          <a:graphicData uri="http://schemas.openxmlformats.org/presentationml/2006/ole">
            <mc:AlternateContent xmlns:mc="http://schemas.openxmlformats.org/markup-compatibility/2006">
              <mc:Choice xmlns:v="urn:schemas-microsoft-com:vml" Requires="v">
                <p:oleObj name="Equation" r:id="rId2" imgW="1536480" imgH="457200" progId="Equation.DSMT4">
                  <p:embed/>
                </p:oleObj>
              </mc:Choice>
              <mc:Fallback>
                <p:oleObj name="Equation" r:id="rId2" imgW="1536480" imgH="457200" progId="Equation.DSMT4">
                  <p:embed/>
                  <p:pic>
                    <p:nvPicPr>
                      <p:cNvPr id="7" name="Object 6">
                        <a:extLst>
                          <a:ext uri="{FF2B5EF4-FFF2-40B4-BE49-F238E27FC236}">
                            <a16:creationId xmlns:a16="http://schemas.microsoft.com/office/drawing/2014/main" id="{9BCF17F3-3A43-4892-99FB-92B586BCBD5C}"/>
                          </a:ext>
                        </a:extLst>
                      </p:cNvPr>
                      <p:cNvPicPr>
                        <a:picLocks noChangeAspect="1" noChangeArrowheads="1"/>
                      </p:cNvPicPr>
                      <p:nvPr/>
                    </p:nvPicPr>
                    <p:blipFill>
                      <a:blip r:embed="rId3"/>
                      <a:srcRect/>
                      <a:stretch>
                        <a:fillRect/>
                      </a:stretch>
                    </p:blipFill>
                    <p:spPr bwMode="auto">
                      <a:xfrm>
                        <a:off x="439267" y="1760479"/>
                        <a:ext cx="2263294" cy="671381"/>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D0172FA6-35E5-478B-B411-B7FBB838109F}"/>
              </a:ext>
            </a:extLst>
          </p:cNvPr>
          <p:cNvSpPr txBox="1"/>
          <p:nvPr/>
        </p:nvSpPr>
        <p:spPr>
          <a:xfrm>
            <a:off x="4720585" y="91023"/>
            <a:ext cx="3115335" cy="523220"/>
          </a:xfrm>
          <a:prstGeom prst="rect">
            <a:avLst/>
          </a:prstGeom>
          <a:noFill/>
        </p:spPr>
        <p:txBody>
          <a:bodyPr wrap="square" rtlCol="0">
            <a:spAutoFit/>
          </a:bodyPr>
          <a:lstStyle/>
          <a:p>
            <a:r>
              <a:rPr lang="en-US" sz="2800" b="1" u="sng"/>
              <a:t>RSTIPT Examples</a:t>
            </a:r>
          </a:p>
        </p:txBody>
      </p:sp>
      <p:sp>
        <p:nvSpPr>
          <p:cNvPr id="28" name="TextBox 46">
            <a:extLst>
              <a:ext uri="{FF2B5EF4-FFF2-40B4-BE49-F238E27FC236}">
                <a16:creationId xmlns:a16="http://schemas.microsoft.com/office/drawing/2014/main" id="{713B8FC0-2DB3-4D20-9C9D-4052F966EC5A}"/>
              </a:ext>
            </a:extLst>
          </p:cNvPr>
          <p:cNvSpPr txBox="1"/>
          <p:nvPr/>
        </p:nvSpPr>
        <p:spPr>
          <a:xfrm>
            <a:off x="351143" y="2616249"/>
            <a:ext cx="11412670" cy="120032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To first order, like in previous examples, have to diagonalize the perturbatation within the degenerate subspace of unperturbed H</a:t>
            </a:r>
            <a:r>
              <a:rPr lang="en-US" baseline="-25000"/>
              <a:t>0</a:t>
            </a:r>
            <a:r>
              <a:rPr lang="en-US"/>
              <a:t>.  For simplicity, we choose to consider Li (Z = 3).  By the CFA, the first two electrons will go into the n = 1 shell, and the second will go in the n = 2 shell.  There are four states it could be in n = 2, l = 0, m</a:t>
            </a:r>
            <a:r>
              <a:rPr lang="en-US" baseline="-25000"/>
              <a:t>l</a:t>
            </a:r>
            <a:r>
              <a:rPr lang="en-US"/>
              <a:t> = 0 and n = 2, l = 1, m</a:t>
            </a:r>
            <a:r>
              <a:rPr lang="en-US" baseline="-25000"/>
              <a:t>l</a:t>
            </a:r>
            <a:r>
              <a:rPr lang="en-US"/>
              <a:t> = -1, 0, 1.  Then the matrix elements are, using symmetry (parity and rotation):</a:t>
            </a:r>
          </a:p>
        </p:txBody>
      </p:sp>
      <p:graphicFrame>
        <p:nvGraphicFramePr>
          <p:cNvPr id="4" name="Object 3">
            <a:extLst>
              <a:ext uri="{FF2B5EF4-FFF2-40B4-BE49-F238E27FC236}">
                <a16:creationId xmlns:a16="http://schemas.microsoft.com/office/drawing/2014/main" id="{FCC85644-D416-43A9-ABAA-0B520038E181}"/>
              </a:ext>
            </a:extLst>
          </p:cNvPr>
          <p:cNvGraphicFramePr>
            <a:graphicFrameLocks noChangeAspect="1"/>
          </p:cNvGraphicFramePr>
          <p:nvPr>
            <p:extLst>
              <p:ext uri="{D42A27DB-BD31-4B8C-83A1-F6EECF244321}">
                <p14:modId xmlns:p14="http://schemas.microsoft.com/office/powerpoint/2010/main" val="3420354405"/>
              </p:ext>
            </p:extLst>
          </p:nvPr>
        </p:nvGraphicFramePr>
        <p:xfrm>
          <a:off x="428187" y="4077349"/>
          <a:ext cx="10916297" cy="1231268"/>
        </p:xfrm>
        <a:graphic>
          <a:graphicData uri="http://schemas.openxmlformats.org/presentationml/2006/ole">
            <mc:AlternateContent xmlns:mc="http://schemas.openxmlformats.org/markup-compatibility/2006">
              <mc:Choice xmlns:v="urn:schemas-microsoft-com:vml" Requires="v">
                <p:oleObj name="Equation" r:id="rId4" imgW="8546760" imgH="965160" progId="Equation.DSMT4">
                  <p:embed/>
                </p:oleObj>
              </mc:Choice>
              <mc:Fallback>
                <p:oleObj name="Equation" r:id="rId4" imgW="8546760" imgH="965160" progId="Equation.DSMT4">
                  <p:embed/>
                  <p:pic>
                    <p:nvPicPr>
                      <p:cNvPr id="0" name="Object 1"/>
                      <p:cNvPicPr>
                        <a:picLocks noChangeAspect="1" noChangeArrowheads="1"/>
                      </p:cNvPicPr>
                      <p:nvPr/>
                    </p:nvPicPr>
                    <p:blipFill>
                      <a:blip r:embed="rId5"/>
                      <a:srcRect/>
                      <a:stretch>
                        <a:fillRect/>
                      </a:stretch>
                    </p:blipFill>
                    <p:spPr bwMode="auto">
                      <a:xfrm>
                        <a:off x="428187" y="4077349"/>
                        <a:ext cx="10916297" cy="1231268"/>
                      </a:xfrm>
                      <a:prstGeom prst="rect">
                        <a:avLst/>
                      </a:prstGeom>
                      <a:noFill/>
                    </p:spPr>
                  </p:pic>
                </p:oleObj>
              </mc:Fallback>
            </mc:AlternateContent>
          </a:graphicData>
        </a:graphic>
      </p:graphicFrame>
      <p:sp>
        <p:nvSpPr>
          <p:cNvPr id="34" name="TextBox 33">
            <a:extLst>
              <a:ext uri="{FF2B5EF4-FFF2-40B4-BE49-F238E27FC236}">
                <a16:creationId xmlns:a16="http://schemas.microsoft.com/office/drawing/2014/main" id="{1A146877-E8F8-4847-BA57-351C536316DF}"/>
              </a:ext>
            </a:extLst>
          </p:cNvPr>
          <p:cNvSpPr txBox="1"/>
          <p:nvPr/>
        </p:nvSpPr>
        <p:spPr>
          <a:xfrm>
            <a:off x="351143" y="5408633"/>
            <a:ext cx="3818693" cy="369332"/>
          </a:xfrm>
          <a:prstGeom prst="rect">
            <a:avLst/>
          </a:prstGeom>
          <a:noFill/>
        </p:spPr>
        <p:txBody>
          <a:bodyPr wrap="square" rtlCol="0">
            <a:spAutoFit/>
          </a:bodyPr>
          <a:lstStyle/>
          <a:p>
            <a:r>
              <a:rPr lang="en-US"/>
              <a:t>Diagonalizing the matrix just gives us: </a:t>
            </a:r>
            <a:endParaRPr lang="en-US" sz="2400"/>
          </a:p>
        </p:txBody>
      </p:sp>
      <p:graphicFrame>
        <p:nvGraphicFramePr>
          <p:cNvPr id="36" name="Object 35">
            <a:extLst>
              <a:ext uri="{FF2B5EF4-FFF2-40B4-BE49-F238E27FC236}">
                <a16:creationId xmlns:a16="http://schemas.microsoft.com/office/drawing/2014/main" id="{EF8CAC53-7BAE-4593-8070-9DA227B12895}"/>
              </a:ext>
            </a:extLst>
          </p:cNvPr>
          <p:cNvGraphicFramePr>
            <a:graphicFrameLocks noChangeAspect="1"/>
          </p:cNvGraphicFramePr>
          <p:nvPr>
            <p:extLst>
              <p:ext uri="{D42A27DB-BD31-4B8C-83A1-F6EECF244321}">
                <p14:modId xmlns:p14="http://schemas.microsoft.com/office/powerpoint/2010/main" val="288173292"/>
              </p:ext>
            </p:extLst>
          </p:nvPr>
        </p:nvGraphicFramePr>
        <p:xfrm>
          <a:off x="439266" y="5925915"/>
          <a:ext cx="1332809" cy="384116"/>
        </p:xfrm>
        <a:graphic>
          <a:graphicData uri="http://schemas.openxmlformats.org/presentationml/2006/ole">
            <mc:AlternateContent xmlns:mc="http://schemas.openxmlformats.org/markup-compatibility/2006">
              <mc:Choice xmlns:v="urn:schemas-microsoft-com:vml" Requires="v">
                <p:oleObj name="Equation" r:id="rId6" imgW="812520" imgH="228600" progId="Equation.DSMT4">
                  <p:embed/>
                </p:oleObj>
              </mc:Choice>
              <mc:Fallback>
                <p:oleObj name="Equation" r:id="rId6" imgW="812520" imgH="228600" progId="Equation.DSMT4">
                  <p:embed/>
                  <p:pic>
                    <p:nvPicPr>
                      <p:cNvPr id="0" name="Object 3"/>
                      <p:cNvPicPr>
                        <a:picLocks noChangeAspect="1" noChangeArrowheads="1"/>
                      </p:cNvPicPr>
                      <p:nvPr/>
                    </p:nvPicPr>
                    <p:blipFill>
                      <a:blip r:embed="rId7"/>
                      <a:srcRect/>
                      <a:stretch>
                        <a:fillRect/>
                      </a:stretch>
                    </p:blipFill>
                    <p:spPr bwMode="auto">
                      <a:xfrm>
                        <a:off x="439266" y="5925915"/>
                        <a:ext cx="1332809" cy="38411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460033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C2FD4-DAFC-83BD-BFBC-51DE96406ED9}"/>
            </a:ext>
          </a:extLst>
        </p:cNvPr>
        <p:cNvGrpSpPr/>
        <p:nvPr/>
      </p:nvGrpSpPr>
      <p:grpSpPr>
        <a:xfrm>
          <a:off x="0" y="0"/>
          <a:ext cx="0" cy="0"/>
          <a:chOff x="0" y="0"/>
          <a:chExt cx="0" cy="0"/>
        </a:xfrm>
      </p:grpSpPr>
      <p:sp>
        <p:nvSpPr>
          <p:cNvPr id="17" name="TextBox 16">
            <a:extLst>
              <a:ext uri="{FF2B5EF4-FFF2-40B4-BE49-F238E27FC236}">
                <a16:creationId xmlns:a16="http://schemas.microsoft.com/office/drawing/2014/main" id="{E75EECE1-998D-06A6-1FCF-A6E77C4FEA96}"/>
              </a:ext>
            </a:extLst>
          </p:cNvPr>
          <p:cNvSpPr txBox="1"/>
          <p:nvPr/>
        </p:nvSpPr>
        <p:spPr>
          <a:xfrm>
            <a:off x="4720585" y="91023"/>
            <a:ext cx="3115335" cy="523220"/>
          </a:xfrm>
          <a:prstGeom prst="rect">
            <a:avLst/>
          </a:prstGeom>
          <a:noFill/>
        </p:spPr>
        <p:txBody>
          <a:bodyPr wrap="square" rtlCol="0">
            <a:spAutoFit/>
          </a:bodyPr>
          <a:lstStyle/>
          <a:p>
            <a:r>
              <a:rPr lang="en-US" sz="2800" b="1" u="sng"/>
              <a:t>RSTIPT Examples</a:t>
            </a:r>
          </a:p>
        </p:txBody>
      </p:sp>
      <p:sp>
        <p:nvSpPr>
          <p:cNvPr id="43" name="TextBox 42">
            <a:extLst>
              <a:ext uri="{FF2B5EF4-FFF2-40B4-BE49-F238E27FC236}">
                <a16:creationId xmlns:a16="http://schemas.microsoft.com/office/drawing/2014/main" id="{502C8EBA-FF14-D975-2502-8E27FCA3AA22}"/>
              </a:ext>
            </a:extLst>
          </p:cNvPr>
          <p:cNvSpPr txBox="1"/>
          <p:nvPr/>
        </p:nvSpPr>
        <p:spPr>
          <a:xfrm>
            <a:off x="172288" y="878035"/>
            <a:ext cx="4298112" cy="646331"/>
          </a:xfrm>
          <a:prstGeom prst="rect">
            <a:avLst/>
          </a:prstGeom>
          <a:noFill/>
        </p:spPr>
        <p:txBody>
          <a:bodyPr wrap="square" rtlCol="0">
            <a:spAutoFit/>
          </a:bodyPr>
          <a:lstStyle/>
          <a:p>
            <a:r>
              <a:rPr lang="en-US" b="1"/>
              <a:t>Zeeman Effect</a:t>
            </a:r>
          </a:p>
          <a:p>
            <a:r>
              <a:rPr lang="en-US"/>
              <a:t>We can put our atom in a magnetic field.  </a:t>
            </a:r>
          </a:p>
        </p:txBody>
      </p:sp>
      <p:sp>
        <p:nvSpPr>
          <p:cNvPr id="45" name="TextBox 46">
            <a:extLst>
              <a:ext uri="{FF2B5EF4-FFF2-40B4-BE49-F238E27FC236}">
                <a16:creationId xmlns:a16="http://schemas.microsoft.com/office/drawing/2014/main" id="{998DB7C8-1E9B-9AD5-5FA8-56B69381559A}"/>
              </a:ext>
            </a:extLst>
          </p:cNvPr>
          <p:cNvSpPr txBox="1"/>
          <p:nvPr/>
        </p:nvSpPr>
        <p:spPr>
          <a:xfrm>
            <a:off x="182252" y="3710314"/>
            <a:ext cx="11428543" cy="92333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Again, have to diagonalize the perturbation(s) within the degenerate subspace of H</a:t>
            </a:r>
            <a:r>
              <a:rPr lang="en-US" baseline="-25000"/>
              <a:t>0</a:t>
            </a:r>
            <a:r>
              <a:rPr lang="en-US"/>
              <a:t>.  Turns out this is still the |nlsjm</a:t>
            </a:r>
            <a:r>
              <a:rPr lang="en-US" baseline="-25000"/>
              <a:t>j</a:t>
            </a:r>
            <a:r>
              <a:rPr lang="en-US"/>
              <a:t>&gt; basis, if we again make the r</a:t>
            </a:r>
            <a:r>
              <a:rPr lang="en-US" baseline="30000"/>
              <a:t>3</a:t>
            </a:r>
            <a:r>
              <a:rPr lang="en-US"/>
              <a:t> = constant approximation (assuming field is weak enough that fine structure corrections predominate).  To evaluate the expectation, we can use the decomposition (see Eigenfunctions of J):  </a:t>
            </a:r>
          </a:p>
        </p:txBody>
      </p:sp>
      <p:graphicFrame>
        <p:nvGraphicFramePr>
          <p:cNvPr id="50" name="Object 49">
            <a:extLst>
              <a:ext uri="{FF2B5EF4-FFF2-40B4-BE49-F238E27FC236}">
                <a16:creationId xmlns:a16="http://schemas.microsoft.com/office/drawing/2014/main" id="{7CDB2257-7058-FB34-C926-6F10D56CF86E}"/>
              </a:ext>
            </a:extLst>
          </p:cNvPr>
          <p:cNvGraphicFramePr>
            <a:graphicFrameLocks noChangeAspect="1"/>
          </p:cNvGraphicFramePr>
          <p:nvPr>
            <p:extLst>
              <p:ext uri="{D42A27DB-BD31-4B8C-83A1-F6EECF244321}">
                <p14:modId xmlns:p14="http://schemas.microsoft.com/office/powerpoint/2010/main" val="2334116070"/>
              </p:ext>
            </p:extLst>
          </p:nvPr>
        </p:nvGraphicFramePr>
        <p:xfrm>
          <a:off x="269652" y="2911194"/>
          <a:ext cx="5308904" cy="624577"/>
        </p:xfrm>
        <a:graphic>
          <a:graphicData uri="http://schemas.openxmlformats.org/presentationml/2006/ole">
            <mc:AlternateContent xmlns:mc="http://schemas.openxmlformats.org/markup-compatibility/2006">
              <mc:Choice xmlns:v="urn:schemas-microsoft-com:vml" Requires="v">
                <p:oleObj name="Equation" r:id="rId2" imgW="3911600" imgH="457200" progId="Equation.DSMT4">
                  <p:embed/>
                </p:oleObj>
              </mc:Choice>
              <mc:Fallback>
                <p:oleObj name="Equation" r:id="rId2" imgW="3911600" imgH="457200" progId="Equation.DSMT4">
                  <p:embed/>
                  <p:pic>
                    <p:nvPicPr>
                      <p:cNvPr id="50" name="Object 49">
                        <a:extLst>
                          <a:ext uri="{FF2B5EF4-FFF2-40B4-BE49-F238E27FC236}">
                            <a16:creationId xmlns:a16="http://schemas.microsoft.com/office/drawing/2014/main" id="{EFACEB2C-FC24-4CD9-B1D3-E4F24FFF98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652" y="2911194"/>
                        <a:ext cx="5308904" cy="624577"/>
                      </a:xfrm>
                      <a:prstGeom prst="rect">
                        <a:avLst/>
                      </a:prstGeom>
                      <a:solidFill>
                        <a:srgbClr val="CCFFCC"/>
                      </a:solidFill>
                    </p:spPr>
                  </p:pic>
                </p:oleObj>
              </mc:Fallback>
            </mc:AlternateContent>
          </a:graphicData>
        </a:graphic>
      </p:graphicFrame>
      <p:graphicFrame>
        <p:nvGraphicFramePr>
          <p:cNvPr id="53" name="Object 52">
            <a:extLst>
              <a:ext uri="{FF2B5EF4-FFF2-40B4-BE49-F238E27FC236}">
                <a16:creationId xmlns:a16="http://schemas.microsoft.com/office/drawing/2014/main" id="{1972BAC6-B4CA-8763-85C1-EC34372E076B}"/>
              </a:ext>
            </a:extLst>
          </p:cNvPr>
          <p:cNvGraphicFramePr>
            <a:graphicFrameLocks noChangeAspect="1"/>
          </p:cNvGraphicFramePr>
          <p:nvPr>
            <p:extLst>
              <p:ext uri="{D42A27DB-BD31-4B8C-83A1-F6EECF244321}">
                <p14:modId xmlns:p14="http://schemas.microsoft.com/office/powerpoint/2010/main" val="4207220527"/>
              </p:ext>
            </p:extLst>
          </p:nvPr>
        </p:nvGraphicFramePr>
        <p:xfrm>
          <a:off x="269652" y="4668854"/>
          <a:ext cx="6248401" cy="685800"/>
        </p:xfrm>
        <a:graphic>
          <a:graphicData uri="http://schemas.openxmlformats.org/presentationml/2006/ole">
            <mc:AlternateContent xmlns:mc="http://schemas.openxmlformats.org/markup-compatibility/2006">
              <mc:Choice xmlns:v="urn:schemas-microsoft-com:vml" Requires="v">
                <p:oleObj name="Equation" r:id="rId4" imgW="4140000" imgH="469800" progId="Equation.DSMT4">
                  <p:embed/>
                </p:oleObj>
              </mc:Choice>
              <mc:Fallback>
                <p:oleObj name="Equation" r:id="rId4" imgW="4140000" imgH="469800" progId="Equation.DSMT4">
                  <p:embed/>
                  <p:pic>
                    <p:nvPicPr>
                      <p:cNvPr id="53" name="Object 52">
                        <a:extLst>
                          <a:ext uri="{FF2B5EF4-FFF2-40B4-BE49-F238E27FC236}">
                            <a16:creationId xmlns:a16="http://schemas.microsoft.com/office/drawing/2014/main" id="{66CA46DF-ABBB-4799-AF20-9581682BC5F2}"/>
                          </a:ext>
                        </a:extLst>
                      </p:cNvPr>
                      <p:cNvPicPr>
                        <a:picLocks noChangeAspect="1" noChangeArrowheads="1"/>
                      </p:cNvPicPr>
                      <p:nvPr/>
                    </p:nvPicPr>
                    <p:blipFill>
                      <a:blip r:embed="rId5"/>
                      <a:srcRect/>
                      <a:stretch>
                        <a:fillRect/>
                      </a:stretch>
                    </p:blipFill>
                    <p:spPr bwMode="auto">
                      <a:xfrm>
                        <a:off x="269652" y="4668854"/>
                        <a:ext cx="6248401" cy="685800"/>
                      </a:xfrm>
                      <a:prstGeom prst="rect">
                        <a:avLst/>
                      </a:prstGeom>
                      <a:noFill/>
                    </p:spPr>
                  </p:pic>
                </p:oleObj>
              </mc:Fallback>
            </mc:AlternateContent>
          </a:graphicData>
        </a:graphic>
      </p:graphicFrame>
      <p:sp>
        <p:nvSpPr>
          <p:cNvPr id="54" name="TextBox 53">
            <a:extLst>
              <a:ext uri="{FF2B5EF4-FFF2-40B4-BE49-F238E27FC236}">
                <a16:creationId xmlns:a16="http://schemas.microsoft.com/office/drawing/2014/main" id="{C7C5BC48-11A9-DAC4-C187-0E6CABDD0FEF}"/>
              </a:ext>
            </a:extLst>
          </p:cNvPr>
          <p:cNvSpPr txBox="1"/>
          <p:nvPr/>
        </p:nvSpPr>
        <p:spPr>
          <a:xfrm flipH="1">
            <a:off x="6874944" y="4681023"/>
            <a:ext cx="2167868" cy="584775"/>
          </a:xfrm>
          <a:prstGeom prst="rect">
            <a:avLst/>
          </a:prstGeom>
          <a:noFill/>
        </p:spPr>
        <p:txBody>
          <a:bodyPr wrap="square" rtlCol="0">
            <a:spAutoFit/>
          </a:bodyPr>
          <a:lstStyle/>
          <a:p>
            <a:r>
              <a:rPr lang="en-US" sz="1400"/>
              <a:t>(</a:t>
            </a:r>
            <a:r>
              <a:rPr lang="en-US" sz="1600"/>
              <a:t>top sign for j = l+s, bottom sign for j = l - s)</a:t>
            </a:r>
            <a:endParaRPr lang="en-US" sz="1400"/>
          </a:p>
        </p:txBody>
      </p:sp>
      <p:graphicFrame>
        <p:nvGraphicFramePr>
          <p:cNvPr id="58" name="Object 57">
            <a:extLst>
              <a:ext uri="{FF2B5EF4-FFF2-40B4-BE49-F238E27FC236}">
                <a16:creationId xmlns:a16="http://schemas.microsoft.com/office/drawing/2014/main" id="{E40F088F-F51D-3694-BDE3-19C8E1DF6DDA}"/>
              </a:ext>
            </a:extLst>
          </p:cNvPr>
          <p:cNvGraphicFramePr>
            <a:graphicFrameLocks noChangeAspect="1"/>
          </p:cNvGraphicFramePr>
          <p:nvPr>
            <p:extLst>
              <p:ext uri="{D42A27DB-BD31-4B8C-83A1-F6EECF244321}">
                <p14:modId xmlns:p14="http://schemas.microsoft.com/office/powerpoint/2010/main" val="1989415705"/>
              </p:ext>
            </p:extLst>
          </p:nvPr>
        </p:nvGraphicFramePr>
        <p:xfrm>
          <a:off x="297498" y="5979965"/>
          <a:ext cx="4380120" cy="574787"/>
        </p:xfrm>
        <a:graphic>
          <a:graphicData uri="http://schemas.openxmlformats.org/presentationml/2006/ole">
            <mc:AlternateContent xmlns:mc="http://schemas.openxmlformats.org/markup-compatibility/2006">
              <mc:Choice xmlns:v="urn:schemas-microsoft-com:vml" Requires="v">
                <p:oleObj name="Equation" r:id="rId6" imgW="2920680" imgH="393480" progId="Equation.DSMT4">
                  <p:embed/>
                </p:oleObj>
              </mc:Choice>
              <mc:Fallback>
                <p:oleObj name="Equation" r:id="rId6" imgW="2920680" imgH="393480" progId="Equation.DSMT4">
                  <p:embed/>
                  <p:pic>
                    <p:nvPicPr>
                      <p:cNvPr id="58" name="Object 57">
                        <a:extLst>
                          <a:ext uri="{FF2B5EF4-FFF2-40B4-BE49-F238E27FC236}">
                            <a16:creationId xmlns:a16="http://schemas.microsoft.com/office/drawing/2014/main" id="{31336948-173E-4FE4-A903-5C8C49627716}"/>
                          </a:ext>
                        </a:extLst>
                      </p:cNvPr>
                      <p:cNvPicPr>
                        <a:picLocks noChangeAspect="1" noChangeArrowheads="1"/>
                      </p:cNvPicPr>
                      <p:nvPr/>
                    </p:nvPicPr>
                    <p:blipFill>
                      <a:blip r:embed="rId7"/>
                      <a:srcRect/>
                      <a:stretch>
                        <a:fillRect/>
                      </a:stretch>
                    </p:blipFill>
                    <p:spPr bwMode="auto">
                      <a:xfrm>
                        <a:off x="297498" y="5979965"/>
                        <a:ext cx="4380120" cy="574787"/>
                      </a:xfrm>
                      <a:prstGeom prst="rect">
                        <a:avLst/>
                      </a:prstGeom>
                      <a:solidFill>
                        <a:srgbClr val="CCFFCC"/>
                      </a:solidFill>
                    </p:spPr>
                  </p:pic>
                </p:oleObj>
              </mc:Fallback>
            </mc:AlternateContent>
          </a:graphicData>
        </a:graphic>
      </p:graphicFrame>
      <p:graphicFrame>
        <p:nvGraphicFramePr>
          <p:cNvPr id="2" name="Object 1">
            <a:extLst>
              <a:ext uri="{FF2B5EF4-FFF2-40B4-BE49-F238E27FC236}">
                <a16:creationId xmlns:a16="http://schemas.microsoft.com/office/drawing/2014/main" id="{31929778-FCB4-5A8F-7274-D247A737F854}"/>
              </a:ext>
            </a:extLst>
          </p:cNvPr>
          <p:cNvGraphicFramePr>
            <a:graphicFrameLocks noChangeAspect="1"/>
          </p:cNvGraphicFramePr>
          <p:nvPr>
            <p:extLst>
              <p:ext uri="{D42A27DB-BD31-4B8C-83A1-F6EECF244321}">
                <p14:modId xmlns:p14="http://schemas.microsoft.com/office/powerpoint/2010/main" val="3954225545"/>
              </p:ext>
            </p:extLst>
          </p:nvPr>
        </p:nvGraphicFramePr>
        <p:xfrm>
          <a:off x="269652" y="1650856"/>
          <a:ext cx="4435813" cy="677842"/>
        </p:xfrm>
        <a:graphic>
          <a:graphicData uri="http://schemas.openxmlformats.org/presentationml/2006/ole">
            <mc:AlternateContent xmlns:mc="http://schemas.openxmlformats.org/markup-compatibility/2006">
              <mc:Choice xmlns:v="urn:schemas-microsoft-com:vml" Requires="v">
                <p:oleObj name="Equation" r:id="rId8" imgW="3303630" imgH="505444" progId="Equation.DSMT4">
                  <p:embed/>
                </p:oleObj>
              </mc:Choice>
              <mc:Fallback>
                <p:oleObj name="Equation" r:id="rId8" imgW="3303630" imgH="505444" progId="Equation.DSMT4">
                  <p:embed/>
                  <p:pic>
                    <p:nvPicPr>
                      <p:cNvPr id="0" name=""/>
                      <p:cNvPicPr/>
                      <p:nvPr/>
                    </p:nvPicPr>
                    <p:blipFill>
                      <a:blip r:embed="rId9"/>
                      <a:stretch>
                        <a:fillRect/>
                      </a:stretch>
                    </p:blipFill>
                    <p:spPr>
                      <a:xfrm>
                        <a:off x="269652" y="1650856"/>
                        <a:ext cx="4435813" cy="67784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77C8C1D-B749-0450-6EF5-F82E52669845}"/>
              </a:ext>
            </a:extLst>
          </p:cNvPr>
          <p:cNvSpPr txBox="1"/>
          <p:nvPr/>
        </p:nvSpPr>
        <p:spPr>
          <a:xfrm>
            <a:off x="182252" y="2435280"/>
            <a:ext cx="11349348" cy="369332"/>
          </a:xfrm>
          <a:prstGeom prst="rect">
            <a:avLst/>
          </a:prstGeom>
          <a:noFill/>
        </p:spPr>
        <p:txBody>
          <a:bodyPr wrap="square">
            <a:spAutoFit/>
          </a:bodyPr>
          <a:lstStyle/>
          <a:p>
            <a:r>
              <a:rPr lang="en-US"/>
              <a:t>Just going to first order in B, so ignoring the (x</a:t>
            </a:r>
            <a:r>
              <a:rPr lang="en-US" baseline="30000"/>
              <a:t>2</a:t>
            </a:r>
            <a:r>
              <a:rPr lang="en-US"/>
              <a:t> + y</a:t>
            </a:r>
            <a:r>
              <a:rPr lang="en-US" baseline="30000"/>
              <a:t>2</a:t>
            </a:r>
            <a:r>
              <a:rPr lang="en-US"/>
              <a:t>)B</a:t>
            </a:r>
            <a:r>
              <a:rPr lang="en-US" baseline="30000"/>
              <a:t>2</a:t>
            </a:r>
            <a:r>
              <a:rPr lang="en-US"/>
              <a:t> term, and including the fine structure stuff too, we have:</a:t>
            </a:r>
          </a:p>
        </p:txBody>
      </p:sp>
      <p:sp>
        <p:nvSpPr>
          <p:cNvPr id="13" name="TextBox 12">
            <a:extLst>
              <a:ext uri="{FF2B5EF4-FFF2-40B4-BE49-F238E27FC236}">
                <a16:creationId xmlns:a16="http://schemas.microsoft.com/office/drawing/2014/main" id="{BD596B5D-5DEB-2D3E-3A08-8D5F615B2869}"/>
              </a:ext>
            </a:extLst>
          </p:cNvPr>
          <p:cNvSpPr txBox="1"/>
          <p:nvPr/>
        </p:nvSpPr>
        <p:spPr>
          <a:xfrm>
            <a:off x="269652" y="5474774"/>
            <a:ext cx="1508348" cy="369332"/>
          </a:xfrm>
          <a:prstGeom prst="rect">
            <a:avLst/>
          </a:prstGeom>
          <a:noFill/>
        </p:spPr>
        <p:txBody>
          <a:bodyPr wrap="square">
            <a:spAutoFit/>
          </a:bodyPr>
          <a:lstStyle/>
          <a:p>
            <a:r>
              <a:rPr lang="en-US"/>
              <a:t>and we get:</a:t>
            </a:r>
          </a:p>
        </p:txBody>
      </p:sp>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B0226FB2-655C-DDA3-50AF-1D5961504C3E}"/>
                  </a:ext>
                </a:extLst>
              </p14:cNvPr>
              <p14:cNvContentPartPr/>
              <p14:nvPr/>
            </p14:nvContentPartPr>
            <p14:xfrm>
              <a:off x="4948040" y="6226480"/>
              <a:ext cx="439920" cy="70560"/>
            </p14:xfrm>
          </p:contentPart>
        </mc:Choice>
        <mc:Fallback xmlns="">
          <p:pic>
            <p:nvPicPr>
              <p:cNvPr id="14" name="Ink 13">
                <a:extLst>
                  <a:ext uri="{FF2B5EF4-FFF2-40B4-BE49-F238E27FC236}">
                    <a16:creationId xmlns:a16="http://schemas.microsoft.com/office/drawing/2014/main" id="{B0226FB2-655C-DDA3-50AF-1D5961504C3E}"/>
                  </a:ext>
                </a:extLst>
              </p:cNvPr>
              <p:cNvPicPr/>
              <p:nvPr/>
            </p:nvPicPr>
            <p:blipFill>
              <a:blip r:embed="rId11"/>
              <a:stretch>
                <a:fillRect/>
              </a:stretch>
            </p:blipFill>
            <p:spPr>
              <a:xfrm>
                <a:off x="4941920" y="6220360"/>
                <a:ext cx="452160" cy="82800"/>
              </a:xfrm>
              <a:prstGeom prst="rect">
                <a:avLst/>
              </a:prstGeom>
            </p:spPr>
          </p:pic>
        </mc:Fallback>
      </mc:AlternateContent>
      <p:sp>
        <p:nvSpPr>
          <p:cNvPr id="15" name="TextBox 14">
            <a:extLst>
              <a:ext uri="{FF2B5EF4-FFF2-40B4-BE49-F238E27FC236}">
                <a16:creationId xmlns:a16="http://schemas.microsoft.com/office/drawing/2014/main" id="{81C7C510-FD66-AA06-ABCC-99959E2929EF}"/>
              </a:ext>
            </a:extLst>
          </p:cNvPr>
          <p:cNvSpPr txBox="1"/>
          <p:nvPr/>
        </p:nvSpPr>
        <p:spPr>
          <a:xfrm flipH="1">
            <a:off x="5510929" y="5934092"/>
            <a:ext cx="2167868" cy="584775"/>
          </a:xfrm>
          <a:prstGeom prst="rect">
            <a:avLst/>
          </a:prstGeom>
          <a:noFill/>
        </p:spPr>
        <p:txBody>
          <a:bodyPr wrap="square" rtlCol="0">
            <a:spAutoFit/>
          </a:bodyPr>
          <a:lstStyle/>
          <a:p>
            <a:r>
              <a:rPr lang="en-US" sz="1600"/>
              <a:t>alternate form for Lande’ g-factor is:</a:t>
            </a:r>
          </a:p>
        </p:txBody>
      </p:sp>
      <p:graphicFrame>
        <p:nvGraphicFramePr>
          <p:cNvPr id="16" name="Object 15">
            <a:extLst>
              <a:ext uri="{FF2B5EF4-FFF2-40B4-BE49-F238E27FC236}">
                <a16:creationId xmlns:a16="http://schemas.microsoft.com/office/drawing/2014/main" id="{4027E09F-6328-E70B-D857-939E422AF8F0}"/>
              </a:ext>
            </a:extLst>
          </p:cNvPr>
          <p:cNvGraphicFramePr>
            <a:graphicFrameLocks noChangeAspect="1"/>
          </p:cNvGraphicFramePr>
          <p:nvPr>
            <p:extLst>
              <p:ext uri="{D42A27DB-BD31-4B8C-83A1-F6EECF244321}">
                <p14:modId xmlns:p14="http://schemas.microsoft.com/office/powerpoint/2010/main" val="1808409574"/>
              </p:ext>
            </p:extLst>
          </p:nvPr>
        </p:nvGraphicFramePr>
        <p:xfrm>
          <a:off x="7469188" y="5968004"/>
          <a:ext cx="2738437" cy="550863"/>
        </p:xfrm>
        <a:graphic>
          <a:graphicData uri="http://schemas.openxmlformats.org/presentationml/2006/ole">
            <mc:AlternateContent xmlns:mc="http://schemas.openxmlformats.org/markup-compatibility/2006">
              <mc:Choice xmlns:v="urn:schemas-microsoft-com:vml" Requires="v">
                <p:oleObj name="Equation" r:id="rId12" imgW="2739057" imgH="550532" progId="Equation.DSMT4">
                  <p:embed/>
                </p:oleObj>
              </mc:Choice>
              <mc:Fallback>
                <p:oleObj name="Equation" r:id="rId12" imgW="2739057" imgH="550532" progId="Equation.DSMT4">
                  <p:embed/>
                  <p:pic>
                    <p:nvPicPr>
                      <p:cNvPr id="0" name=""/>
                      <p:cNvPicPr/>
                      <p:nvPr/>
                    </p:nvPicPr>
                    <p:blipFill>
                      <a:blip r:embed="rId13"/>
                      <a:stretch>
                        <a:fillRect/>
                      </a:stretch>
                    </p:blipFill>
                    <p:spPr>
                      <a:xfrm>
                        <a:off x="7469188" y="5968004"/>
                        <a:ext cx="2738437" cy="550863"/>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250865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08280" y="993232"/>
            <a:ext cx="11775440" cy="369332"/>
          </a:xfrm>
          <a:prstGeom prst="rect">
            <a:avLst/>
          </a:prstGeom>
          <a:noFill/>
        </p:spPr>
        <p:txBody>
          <a:bodyPr wrap="square" rtlCol="0">
            <a:spAutoFit/>
          </a:bodyPr>
          <a:lstStyle/>
          <a:p>
            <a:r>
              <a:rPr lang="en-US"/>
              <a:t>Here’s what the energies look like, including fine structure, and magnetic field - can see degeneracy is completely lifted now:</a:t>
            </a:r>
          </a:p>
        </p:txBody>
      </p:sp>
      <p:sp>
        <p:nvSpPr>
          <p:cNvPr id="6" name="TextBox 5">
            <a:extLst>
              <a:ext uri="{FF2B5EF4-FFF2-40B4-BE49-F238E27FC236}">
                <a16:creationId xmlns:a16="http://schemas.microsoft.com/office/drawing/2014/main" id="{C8B45C2B-E8A9-44BE-8589-2895587E8C01}"/>
              </a:ext>
            </a:extLst>
          </p:cNvPr>
          <p:cNvSpPr txBox="1"/>
          <p:nvPr/>
        </p:nvSpPr>
        <p:spPr>
          <a:xfrm>
            <a:off x="4646954" y="183218"/>
            <a:ext cx="3346672" cy="523220"/>
          </a:xfrm>
          <a:prstGeom prst="rect">
            <a:avLst/>
          </a:prstGeom>
          <a:noFill/>
        </p:spPr>
        <p:txBody>
          <a:bodyPr wrap="square" rtlCol="0">
            <a:spAutoFit/>
          </a:bodyPr>
          <a:lstStyle/>
          <a:p>
            <a:r>
              <a:rPr lang="en-US" sz="2800" b="1" u="sng"/>
              <a:t>RSTIPT Examples</a:t>
            </a:r>
          </a:p>
        </p:txBody>
      </p:sp>
      <p:graphicFrame>
        <p:nvGraphicFramePr>
          <p:cNvPr id="3" name="Object 2">
            <a:extLst>
              <a:ext uri="{FF2B5EF4-FFF2-40B4-BE49-F238E27FC236}">
                <a16:creationId xmlns:a16="http://schemas.microsoft.com/office/drawing/2014/main" id="{B0A57BA3-6AE3-43B9-94FA-6AEF587A7C46}"/>
              </a:ext>
            </a:extLst>
          </p:cNvPr>
          <p:cNvGraphicFramePr>
            <a:graphicFrameLocks noChangeAspect="1"/>
          </p:cNvGraphicFramePr>
          <p:nvPr>
            <p:extLst>
              <p:ext uri="{D42A27DB-BD31-4B8C-83A1-F6EECF244321}">
                <p14:modId xmlns:p14="http://schemas.microsoft.com/office/powerpoint/2010/main" val="3989662555"/>
              </p:ext>
            </p:extLst>
          </p:nvPr>
        </p:nvGraphicFramePr>
        <p:xfrm>
          <a:off x="312582" y="1507485"/>
          <a:ext cx="10015570" cy="5116497"/>
        </p:xfrm>
        <a:graphic>
          <a:graphicData uri="http://schemas.openxmlformats.org/presentationml/2006/ole">
            <mc:AlternateContent xmlns:mc="http://schemas.openxmlformats.org/markup-compatibility/2006">
              <mc:Choice xmlns:v="urn:schemas-microsoft-com:vml" Requires="v">
                <p:oleObj name="Bitmap Image" r:id="rId2" imgW="6675699" imgH="3443810" progId="Paint.Picture">
                  <p:embed/>
                </p:oleObj>
              </mc:Choice>
              <mc:Fallback>
                <p:oleObj name="Bitmap Image" r:id="rId2" imgW="6675699" imgH="3443810"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582" y="1507485"/>
                        <a:ext cx="10015570" cy="5116497"/>
                      </a:xfrm>
                      <a:prstGeom prst="rect">
                        <a:avLst/>
                      </a:prstGeom>
                      <a:noFill/>
                    </p:spPr>
                  </p:pic>
                </p:oleObj>
              </mc:Fallback>
            </mc:AlternateContent>
          </a:graphicData>
        </a:graphic>
      </p:graphicFrame>
    </p:spTree>
    <p:extLst>
      <p:ext uri="{BB962C8B-B14F-4D97-AF65-F5344CB8AC3E}">
        <p14:creationId xmlns:p14="http://schemas.microsoft.com/office/powerpoint/2010/main" val="2349504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930649-BE61-4AC4-B5A5-2CDDBDFE7A8D}"/>
              </a:ext>
            </a:extLst>
          </p:cNvPr>
          <p:cNvSpPr txBox="1"/>
          <p:nvPr/>
        </p:nvSpPr>
        <p:spPr>
          <a:xfrm>
            <a:off x="5522279" y="85024"/>
            <a:ext cx="1450021" cy="523220"/>
          </a:xfrm>
          <a:prstGeom prst="rect">
            <a:avLst/>
          </a:prstGeom>
          <a:noFill/>
        </p:spPr>
        <p:txBody>
          <a:bodyPr wrap="square" rtlCol="0">
            <a:spAutoFit/>
          </a:bodyPr>
          <a:lstStyle/>
          <a:p>
            <a:r>
              <a:rPr lang="en-US" sz="2800" b="1" u="sng"/>
              <a:t>BWTIPT</a:t>
            </a:r>
          </a:p>
        </p:txBody>
      </p:sp>
      <p:graphicFrame>
        <p:nvGraphicFramePr>
          <p:cNvPr id="4" name="Object 3">
            <a:extLst>
              <a:ext uri="{FF2B5EF4-FFF2-40B4-BE49-F238E27FC236}">
                <a16:creationId xmlns:a16="http://schemas.microsoft.com/office/drawing/2014/main" id="{D45D9221-C03D-41F6-A5EF-38A2D169AB71}"/>
              </a:ext>
            </a:extLst>
          </p:cNvPr>
          <p:cNvGraphicFramePr>
            <a:graphicFrameLocks noChangeAspect="1"/>
          </p:cNvGraphicFramePr>
          <p:nvPr>
            <p:extLst>
              <p:ext uri="{D42A27DB-BD31-4B8C-83A1-F6EECF244321}">
                <p14:modId xmlns:p14="http://schemas.microsoft.com/office/powerpoint/2010/main" val="4144720910"/>
              </p:ext>
            </p:extLst>
          </p:nvPr>
        </p:nvGraphicFramePr>
        <p:xfrm>
          <a:off x="567900" y="1848803"/>
          <a:ext cx="9309100" cy="1671637"/>
        </p:xfrm>
        <a:graphic>
          <a:graphicData uri="http://schemas.openxmlformats.org/presentationml/2006/ole">
            <mc:AlternateContent xmlns:mc="http://schemas.openxmlformats.org/markup-compatibility/2006">
              <mc:Choice xmlns:v="urn:schemas-microsoft-com:vml" Requires="v">
                <p:oleObj name="Equation" r:id="rId2" imgW="6642000" imgH="1193760" progId="Equation.DSMT4">
                  <p:embed/>
                </p:oleObj>
              </mc:Choice>
              <mc:Fallback>
                <p:oleObj name="Equation" r:id="rId2" imgW="6642000" imgH="1193760" progId="Equation.DSMT4">
                  <p:embed/>
                  <p:pic>
                    <p:nvPicPr>
                      <p:cNvPr id="4" name="Object 3">
                        <a:extLst>
                          <a:ext uri="{FF2B5EF4-FFF2-40B4-BE49-F238E27FC236}">
                            <a16:creationId xmlns:a16="http://schemas.microsoft.com/office/drawing/2014/main" id="{D45D9221-C03D-41F6-A5EF-38A2D169AB71}"/>
                          </a:ext>
                        </a:extLst>
                      </p:cNvPr>
                      <p:cNvPicPr>
                        <a:picLocks noChangeAspect="1" noChangeArrowheads="1"/>
                      </p:cNvPicPr>
                      <p:nvPr/>
                    </p:nvPicPr>
                    <p:blipFill>
                      <a:blip r:embed="rId3"/>
                      <a:srcRect/>
                      <a:stretch>
                        <a:fillRect/>
                      </a:stretch>
                    </p:blipFill>
                    <p:spPr bwMode="auto">
                      <a:xfrm>
                        <a:off x="567900" y="1848803"/>
                        <a:ext cx="9309100" cy="1671637"/>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203449AC-ACB5-48B2-AD65-2DDFA6753DD8}"/>
              </a:ext>
            </a:extLst>
          </p:cNvPr>
          <p:cNvSpPr txBox="1"/>
          <p:nvPr/>
        </p:nvSpPr>
        <p:spPr>
          <a:xfrm>
            <a:off x="473697" y="1090119"/>
            <a:ext cx="9876934" cy="646331"/>
          </a:xfrm>
          <a:prstGeom prst="rect">
            <a:avLst/>
          </a:prstGeom>
          <a:noFill/>
        </p:spPr>
        <p:txBody>
          <a:bodyPr wrap="square" rtlCol="0">
            <a:spAutoFit/>
          </a:bodyPr>
          <a:lstStyle/>
          <a:p>
            <a:r>
              <a:rPr lang="en-US"/>
              <a:t>Another technique is Brillioun-Wigner perturbation theory, which has some advantages and drawbacks compared to RSTIPT.  The formulas for new wavefunction, energy are:</a:t>
            </a:r>
          </a:p>
        </p:txBody>
      </p:sp>
      <p:sp>
        <p:nvSpPr>
          <p:cNvPr id="6" name="TextBox 5">
            <a:extLst>
              <a:ext uri="{FF2B5EF4-FFF2-40B4-BE49-F238E27FC236}">
                <a16:creationId xmlns:a16="http://schemas.microsoft.com/office/drawing/2014/main" id="{2B1D3FB5-6A30-4888-A7DE-C00843E265C9}"/>
              </a:ext>
            </a:extLst>
          </p:cNvPr>
          <p:cNvSpPr txBox="1"/>
          <p:nvPr/>
        </p:nvSpPr>
        <p:spPr>
          <a:xfrm>
            <a:off x="473697" y="3694349"/>
            <a:ext cx="9858080" cy="1477328"/>
          </a:xfrm>
          <a:prstGeom prst="rect">
            <a:avLst/>
          </a:prstGeom>
          <a:noFill/>
        </p:spPr>
        <p:txBody>
          <a:bodyPr wrap="square" rtlCol="0">
            <a:spAutoFit/>
          </a:bodyPr>
          <a:lstStyle/>
          <a:p>
            <a:r>
              <a:rPr lang="en-US"/>
              <a:t>Can see that the perturbed energy E</a:t>
            </a:r>
            <a:r>
              <a:rPr lang="en-US" baseline="-25000"/>
              <a:t>n</a:t>
            </a:r>
            <a:r>
              <a:rPr lang="en-US"/>
              <a:t> shows up on the RHS too.  So at each order, would have to solve the equation for it.  The solution can be/probably is complex too.  The interpretation is that the Re part gives us the new energy, while the Im part gives us the -2/</a:t>
            </a:r>
            <a:r>
              <a:rPr lang="el-GR"/>
              <a:t>τ</a:t>
            </a:r>
            <a:r>
              <a:rPr lang="en-US"/>
              <a:t>, where </a:t>
            </a:r>
            <a:r>
              <a:rPr lang="el-GR"/>
              <a:t>τ</a:t>
            </a:r>
            <a:r>
              <a:rPr lang="en-US"/>
              <a:t> is the lifetime of the unperturbed state in the presence of the new potential, V.  So with the additional computational complexity, w/r to RSPT, comes some extra information.  We’ll see this show up again in the context of RSTDPT.</a:t>
            </a:r>
          </a:p>
        </p:txBody>
      </p:sp>
    </p:spTree>
    <p:extLst>
      <p:ext uri="{BB962C8B-B14F-4D97-AF65-F5344CB8AC3E}">
        <p14:creationId xmlns:p14="http://schemas.microsoft.com/office/powerpoint/2010/main" val="7818853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74364" y="954885"/>
            <a:ext cx="4834963" cy="584775"/>
          </a:xfrm>
          <a:prstGeom prst="rect">
            <a:avLst/>
          </a:prstGeom>
          <a:noFill/>
        </p:spPr>
        <p:txBody>
          <a:bodyPr wrap="square" rtlCol="0">
            <a:spAutoFit/>
          </a:bodyPr>
          <a:lstStyle/>
          <a:p>
            <a:r>
              <a:rPr lang="en-US" sz="1600"/>
              <a:t>A different approach is the WKB approximation.  It’s a sort of rigorous semi-classical approximation.   </a:t>
            </a:r>
          </a:p>
        </p:txBody>
      </p:sp>
      <p:graphicFrame>
        <p:nvGraphicFramePr>
          <p:cNvPr id="7" name="Object 6">
            <a:extLst>
              <a:ext uri="{FF2B5EF4-FFF2-40B4-BE49-F238E27FC236}">
                <a16:creationId xmlns:a16="http://schemas.microsoft.com/office/drawing/2014/main" id="{9248602C-79F8-4D92-BAEA-1A32C95DE13C}"/>
              </a:ext>
            </a:extLst>
          </p:cNvPr>
          <p:cNvGraphicFramePr>
            <a:graphicFrameLocks noChangeAspect="1"/>
          </p:cNvGraphicFramePr>
          <p:nvPr>
            <p:extLst>
              <p:ext uri="{D42A27DB-BD31-4B8C-83A1-F6EECF244321}">
                <p14:modId xmlns:p14="http://schemas.microsoft.com/office/powerpoint/2010/main" val="935145766"/>
              </p:ext>
            </p:extLst>
          </p:nvPr>
        </p:nvGraphicFramePr>
        <p:xfrm>
          <a:off x="340397" y="1655765"/>
          <a:ext cx="2351448" cy="595760"/>
        </p:xfrm>
        <a:graphic>
          <a:graphicData uri="http://schemas.openxmlformats.org/presentationml/2006/ole">
            <mc:AlternateContent xmlns:mc="http://schemas.openxmlformats.org/markup-compatibility/2006">
              <mc:Choice xmlns:v="urn:schemas-microsoft-com:vml" Requires="v">
                <p:oleObj name="Equation" r:id="rId2" imgW="1651000" imgH="419100" progId="Equation.DSMT4">
                  <p:embed/>
                </p:oleObj>
              </mc:Choice>
              <mc:Fallback>
                <p:oleObj name="Equation" r:id="rId2" imgW="1651000" imgH="419100" progId="Equation.DSMT4">
                  <p:embed/>
                  <p:pic>
                    <p:nvPicPr>
                      <p:cNvPr id="7" name="Object 6">
                        <a:extLst>
                          <a:ext uri="{FF2B5EF4-FFF2-40B4-BE49-F238E27FC236}">
                            <a16:creationId xmlns:a16="http://schemas.microsoft.com/office/drawing/2014/main" id="{9248602C-79F8-4D92-BAEA-1A32C95DE1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397" y="1655765"/>
                        <a:ext cx="2351448" cy="59576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3FA9EA88-EEC9-4120-A294-79B4E285092A}"/>
              </a:ext>
            </a:extLst>
          </p:cNvPr>
          <p:cNvGraphicFramePr>
            <a:graphicFrameLocks noChangeAspect="1"/>
          </p:cNvGraphicFramePr>
          <p:nvPr/>
        </p:nvGraphicFramePr>
        <p:xfrm>
          <a:off x="280433" y="3740326"/>
          <a:ext cx="3018693" cy="609600"/>
        </p:xfrm>
        <a:graphic>
          <a:graphicData uri="http://schemas.openxmlformats.org/presentationml/2006/ole">
            <mc:AlternateContent xmlns:mc="http://schemas.openxmlformats.org/markup-compatibility/2006">
              <mc:Choice xmlns:v="urn:schemas-microsoft-com:vml" Requires="v">
                <p:oleObj name="Equation" r:id="rId4" imgW="2070000" imgH="419040" progId="Equation.DSMT4">
                  <p:embed/>
                </p:oleObj>
              </mc:Choice>
              <mc:Fallback>
                <p:oleObj name="Equation" r:id="rId4" imgW="2070000" imgH="419040" progId="Equation.DSMT4">
                  <p:embed/>
                  <p:pic>
                    <p:nvPicPr>
                      <p:cNvPr id="11" name="Object 10">
                        <a:extLst>
                          <a:ext uri="{FF2B5EF4-FFF2-40B4-BE49-F238E27FC236}">
                            <a16:creationId xmlns:a16="http://schemas.microsoft.com/office/drawing/2014/main" id="{3FA9EA88-EEC9-4120-A294-79B4E285092A}"/>
                          </a:ext>
                        </a:extLst>
                      </p:cNvPr>
                      <p:cNvPicPr>
                        <a:picLocks noChangeAspect="1" noChangeArrowheads="1"/>
                      </p:cNvPicPr>
                      <p:nvPr/>
                    </p:nvPicPr>
                    <p:blipFill>
                      <a:blip r:embed="rId5"/>
                      <a:srcRect/>
                      <a:stretch>
                        <a:fillRect/>
                      </a:stretch>
                    </p:blipFill>
                    <p:spPr bwMode="auto">
                      <a:xfrm>
                        <a:off x="280433" y="3740326"/>
                        <a:ext cx="3018693" cy="6096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7532B485-651B-40E7-8323-1CD38AEC42E0}"/>
              </a:ext>
            </a:extLst>
          </p:cNvPr>
          <p:cNvSpPr txBox="1"/>
          <p:nvPr/>
        </p:nvSpPr>
        <p:spPr>
          <a:xfrm>
            <a:off x="274365" y="3317802"/>
            <a:ext cx="1611531" cy="338554"/>
          </a:xfrm>
          <a:prstGeom prst="rect">
            <a:avLst/>
          </a:prstGeom>
          <a:noFill/>
        </p:spPr>
        <p:txBody>
          <a:bodyPr wrap="none" rtlCol="0">
            <a:spAutoFit/>
          </a:bodyPr>
          <a:lstStyle/>
          <a:p>
            <a:r>
              <a:rPr lang="en-US" sz="1600"/>
              <a:t>And then we get:</a:t>
            </a:r>
            <a:endParaRPr lang="en-US" sz="2000"/>
          </a:p>
        </p:txBody>
      </p:sp>
      <p:sp>
        <p:nvSpPr>
          <p:cNvPr id="13" name="TextBox 12">
            <a:extLst>
              <a:ext uri="{FF2B5EF4-FFF2-40B4-BE49-F238E27FC236}">
                <a16:creationId xmlns:a16="http://schemas.microsoft.com/office/drawing/2014/main" id="{FAEB2326-0489-4F2B-A4C6-F2BB86DEE301}"/>
              </a:ext>
            </a:extLst>
          </p:cNvPr>
          <p:cNvSpPr txBox="1"/>
          <p:nvPr/>
        </p:nvSpPr>
        <p:spPr>
          <a:xfrm>
            <a:off x="218774" y="4424782"/>
            <a:ext cx="4397614" cy="338554"/>
          </a:xfrm>
          <a:prstGeom prst="rect">
            <a:avLst/>
          </a:prstGeom>
          <a:noFill/>
        </p:spPr>
        <p:txBody>
          <a:bodyPr wrap="none" rtlCol="0">
            <a:spAutoFit/>
          </a:bodyPr>
          <a:lstStyle/>
          <a:p>
            <a:r>
              <a:rPr lang="en-US" sz="1600"/>
              <a:t>We’d recognize the S’’(x) term as the perturbation:</a:t>
            </a:r>
          </a:p>
        </p:txBody>
      </p:sp>
      <p:graphicFrame>
        <p:nvGraphicFramePr>
          <p:cNvPr id="14" name="Object 13">
            <a:extLst>
              <a:ext uri="{FF2B5EF4-FFF2-40B4-BE49-F238E27FC236}">
                <a16:creationId xmlns:a16="http://schemas.microsoft.com/office/drawing/2014/main" id="{05B9C00C-3ED1-4325-8DED-7B0B4DFF6098}"/>
              </a:ext>
            </a:extLst>
          </p:cNvPr>
          <p:cNvGraphicFramePr>
            <a:graphicFrameLocks noChangeAspect="1"/>
          </p:cNvGraphicFramePr>
          <p:nvPr/>
        </p:nvGraphicFramePr>
        <p:xfrm>
          <a:off x="404133" y="2888234"/>
          <a:ext cx="2073898" cy="341788"/>
        </p:xfrm>
        <a:graphic>
          <a:graphicData uri="http://schemas.openxmlformats.org/presentationml/2006/ole">
            <mc:AlternateContent xmlns:mc="http://schemas.openxmlformats.org/markup-compatibility/2006">
              <mc:Choice xmlns:v="urn:schemas-microsoft-com:vml" Requires="v">
                <p:oleObj name="Equation" r:id="rId6" imgW="1549080" imgH="253800" progId="Equation.DSMT4">
                  <p:embed/>
                </p:oleObj>
              </mc:Choice>
              <mc:Fallback>
                <p:oleObj name="Equation" r:id="rId6" imgW="1549080" imgH="253800" progId="Equation.DSMT4">
                  <p:embed/>
                  <p:pic>
                    <p:nvPicPr>
                      <p:cNvPr id="14" name="Object 13">
                        <a:extLst>
                          <a:ext uri="{FF2B5EF4-FFF2-40B4-BE49-F238E27FC236}">
                            <a16:creationId xmlns:a16="http://schemas.microsoft.com/office/drawing/2014/main" id="{05B9C00C-3ED1-4325-8DED-7B0B4DFF6098}"/>
                          </a:ext>
                        </a:extLst>
                      </p:cNvPr>
                      <p:cNvPicPr>
                        <a:picLocks noChangeAspect="1" noChangeArrowheads="1"/>
                      </p:cNvPicPr>
                      <p:nvPr/>
                    </p:nvPicPr>
                    <p:blipFill>
                      <a:blip r:embed="rId7"/>
                      <a:srcRect/>
                      <a:stretch>
                        <a:fillRect/>
                      </a:stretch>
                    </p:blipFill>
                    <p:spPr bwMode="auto">
                      <a:xfrm>
                        <a:off x="404133" y="2888234"/>
                        <a:ext cx="2073898" cy="34178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7E5976E7-CB59-4D17-B644-650620191CB4}"/>
              </a:ext>
            </a:extLst>
          </p:cNvPr>
          <p:cNvSpPr txBox="1"/>
          <p:nvPr/>
        </p:nvSpPr>
        <p:spPr>
          <a:xfrm>
            <a:off x="274365" y="2367630"/>
            <a:ext cx="3592548" cy="369332"/>
          </a:xfrm>
          <a:prstGeom prst="rect">
            <a:avLst/>
          </a:prstGeom>
          <a:noFill/>
        </p:spPr>
        <p:txBody>
          <a:bodyPr wrap="square" rtlCol="0">
            <a:spAutoFit/>
          </a:bodyPr>
          <a:lstStyle/>
          <a:p>
            <a:r>
              <a:rPr lang="en-US" sz="1600"/>
              <a:t>We start by making the substitution</a:t>
            </a:r>
            <a:r>
              <a:rPr lang="en-US"/>
              <a:t>:</a:t>
            </a:r>
          </a:p>
        </p:txBody>
      </p:sp>
      <p:graphicFrame>
        <p:nvGraphicFramePr>
          <p:cNvPr id="16" name="Object 15">
            <a:extLst>
              <a:ext uri="{FF2B5EF4-FFF2-40B4-BE49-F238E27FC236}">
                <a16:creationId xmlns:a16="http://schemas.microsoft.com/office/drawing/2014/main" id="{81DBD01E-B1AE-47C1-8161-326D56279849}"/>
              </a:ext>
            </a:extLst>
          </p:cNvPr>
          <p:cNvGraphicFramePr>
            <a:graphicFrameLocks noChangeAspect="1"/>
          </p:cNvGraphicFramePr>
          <p:nvPr>
            <p:extLst>
              <p:ext uri="{D42A27DB-BD31-4B8C-83A1-F6EECF244321}">
                <p14:modId xmlns:p14="http://schemas.microsoft.com/office/powerpoint/2010/main" val="322407790"/>
              </p:ext>
            </p:extLst>
          </p:nvPr>
        </p:nvGraphicFramePr>
        <p:xfrm>
          <a:off x="333247" y="4917842"/>
          <a:ext cx="2913063" cy="1092200"/>
        </p:xfrm>
        <a:graphic>
          <a:graphicData uri="http://schemas.openxmlformats.org/presentationml/2006/ole">
            <mc:AlternateContent xmlns:mc="http://schemas.openxmlformats.org/markup-compatibility/2006">
              <mc:Choice xmlns:v="urn:schemas-microsoft-com:vml" Requires="v">
                <p:oleObj name="Equation" r:id="rId8" imgW="2361960" imgH="888840" progId="Equation.DSMT4">
                  <p:embed/>
                </p:oleObj>
              </mc:Choice>
              <mc:Fallback>
                <p:oleObj name="Equation" r:id="rId8" imgW="2361960" imgH="888840" progId="Equation.DSMT4">
                  <p:embed/>
                  <p:pic>
                    <p:nvPicPr>
                      <p:cNvPr id="16" name="Object 15">
                        <a:extLst>
                          <a:ext uri="{FF2B5EF4-FFF2-40B4-BE49-F238E27FC236}">
                            <a16:creationId xmlns:a16="http://schemas.microsoft.com/office/drawing/2014/main" id="{81DBD01E-B1AE-47C1-8161-326D56279849}"/>
                          </a:ext>
                        </a:extLst>
                      </p:cNvPr>
                      <p:cNvPicPr>
                        <a:picLocks noChangeAspect="1" noChangeArrowheads="1"/>
                      </p:cNvPicPr>
                      <p:nvPr/>
                    </p:nvPicPr>
                    <p:blipFill>
                      <a:blip r:embed="rId9"/>
                      <a:srcRect/>
                      <a:stretch>
                        <a:fillRect/>
                      </a:stretch>
                    </p:blipFill>
                    <p:spPr bwMode="auto">
                      <a:xfrm>
                        <a:off x="333247" y="4917842"/>
                        <a:ext cx="2913063" cy="1092200"/>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5CD27BB6-9C28-41C6-918A-3CEC5480C944}"/>
              </a:ext>
            </a:extLst>
          </p:cNvPr>
          <p:cNvSpPr txBox="1"/>
          <p:nvPr/>
        </p:nvSpPr>
        <p:spPr>
          <a:xfrm>
            <a:off x="6010548" y="1201106"/>
            <a:ext cx="3225188" cy="338554"/>
          </a:xfrm>
          <a:prstGeom prst="rect">
            <a:avLst/>
          </a:prstGeom>
          <a:noFill/>
        </p:spPr>
        <p:txBody>
          <a:bodyPr wrap="square" rtlCol="0">
            <a:spAutoFit/>
          </a:bodyPr>
          <a:lstStyle/>
          <a:p>
            <a:r>
              <a:rPr lang="en-US" sz="1600"/>
              <a:t>Solving these equations we have:</a:t>
            </a:r>
            <a:endParaRPr lang="en-US"/>
          </a:p>
        </p:txBody>
      </p:sp>
      <p:graphicFrame>
        <p:nvGraphicFramePr>
          <p:cNvPr id="19" name="Object 18">
            <a:extLst>
              <a:ext uri="{FF2B5EF4-FFF2-40B4-BE49-F238E27FC236}">
                <a16:creationId xmlns:a16="http://schemas.microsoft.com/office/drawing/2014/main" id="{B00DC104-217A-408C-83C3-B0D00037A976}"/>
              </a:ext>
            </a:extLst>
          </p:cNvPr>
          <p:cNvGraphicFramePr>
            <a:graphicFrameLocks noChangeAspect="1"/>
          </p:cNvGraphicFramePr>
          <p:nvPr/>
        </p:nvGraphicFramePr>
        <p:xfrm>
          <a:off x="6096000" y="1628335"/>
          <a:ext cx="5571235" cy="739295"/>
        </p:xfrm>
        <a:graphic>
          <a:graphicData uri="http://schemas.openxmlformats.org/presentationml/2006/ole">
            <mc:AlternateContent xmlns:mc="http://schemas.openxmlformats.org/markup-compatibility/2006">
              <mc:Choice xmlns:v="urn:schemas-microsoft-com:vml" Requires="v">
                <p:oleObj name="Equation" r:id="rId10" imgW="4724280" imgH="622080" progId="Equation.DSMT4">
                  <p:embed/>
                </p:oleObj>
              </mc:Choice>
              <mc:Fallback>
                <p:oleObj name="Equation" r:id="rId10" imgW="4724280" imgH="622080" progId="Equation.DSMT4">
                  <p:embed/>
                  <p:pic>
                    <p:nvPicPr>
                      <p:cNvPr id="19" name="Object 18">
                        <a:extLst>
                          <a:ext uri="{FF2B5EF4-FFF2-40B4-BE49-F238E27FC236}">
                            <a16:creationId xmlns:a16="http://schemas.microsoft.com/office/drawing/2014/main" id="{B00DC104-217A-408C-83C3-B0D00037A976}"/>
                          </a:ext>
                        </a:extLst>
                      </p:cNvPr>
                      <p:cNvPicPr>
                        <a:picLocks noChangeAspect="1" noChangeArrowheads="1"/>
                      </p:cNvPicPr>
                      <p:nvPr/>
                    </p:nvPicPr>
                    <p:blipFill>
                      <a:blip r:embed="rId11"/>
                      <a:srcRect/>
                      <a:stretch>
                        <a:fillRect/>
                      </a:stretch>
                    </p:blipFill>
                    <p:spPr bwMode="auto">
                      <a:xfrm>
                        <a:off x="6096000" y="1628335"/>
                        <a:ext cx="5571235" cy="739295"/>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C8558943-76C4-43B6-BE21-F6E909F3DA1D}"/>
              </a:ext>
            </a:extLst>
          </p:cNvPr>
          <p:cNvSpPr txBox="1"/>
          <p:nvPr/>
        </p:nvSpPr>
        <p:spPr>
          <a:xfrm>
            <a:off x="9264743" y="2736962"/>
            <a:ext cx="2535810" cy="2800767"/>
          </a:xfrm>
          <a:prstGeom prst="rect">
            <a:avLst/>
          </a:prstGeom>
          <a:noFill/>
        </p:spPr>
        <p:txBody>
          <a:bodyPr wrap="square" rtlCol="0">
            <a:spAutoFit/>
          </a:bodyPr>
          <a:lstStyle/>
          <a:p>
            <a:r>
              <a:rPr lang="en-US" sz="1600"/>
              <a:t>Where we might as well make x</a:t>
            </a:r>
            <a:r>
              <a:rPr lang="en-US" sz="1600" baseline="-25000"/>
              <a:t>0</a:t>
            </a:r>
            <a:r>
              <a:rPr lang="en-US" sz="1600"/>
              <a:t> the turning point.  Note there is no problem with this as the integral is well defined for any x</a:t>
            </a:r>
            <a:r>
              <a:rPr lang="en-US" sz="1600" baseline="-25000"/>
              <a:t>0</a:t>
            </a:r>
            <a:r>
              <a:rPr lang="en-US" sz="1600"/>
              <a:t>.  But as can see, this breaks down near turning points, since the denominator goes to zero.  We will need the exact solution near the turning points. </a:t>
            </a:r>
          </a:p>
        </p:txBody>
      </p:sp>
      <p:graphicFrame>
        <p:nvGraphicFramePr>
          <p:cNvPr id="24" name="Object 23">
            <a:extLst>
              <a:ext uri="{FF2B5EF4-FFF2-40B4-BE49-F238E27FC236}">
                <a16:creationId xmlns:a16="http://schemas.microsoft.com/office/drawing/2014/main" id="{537268E9-FBF3-4B05-9E78-324A79B80ABA}"/>
              </a:ext>
            </a:extLst>
          </p:cNvPr>
          <p:cNvGraphicFramePr>
            <a:graphicFrameLocks noChangeAspect="1"/>
          </p:cNvGraphicFramePr>
          <p:nvPr/>
        </p:nvGraphicFramePr>
        <p:xfrm>
          <a:off x="5495277" y="2736962"/>
          <a:ext cx="3527425" cy="2422525"/>
        </p:xfrm>
        <a:graphic>
          <a:graphicData uri="http://schemas.openxmlformats.org/presentationml/2006/ole">
            <mc:AlternateContent xmlns:mc="http://schemas.openxmlformats.org/markup-compatibility/2006">
              <mc:Choice xmlns:v="urn:schemas-microsoft-com:vml" Requires="v">
                <p:oleObj name="Bitmap Image" r:id="rId12" imgW="3524742" imgH="2419048" progId="Paint.Picture">
                  <p:embed/>
                </p:oleObj>
              </mc:Choice>
              <mc:Fallback>
                <p:oleObj name="Bitmap Image" r:id="rId12" imgW="3524742" imgH="2419048" progId="Paint.Picture">
                  <p:embed/>
                  <p:pic>
                    <p:nvPicPr>
                      <p:cNvPr id="24" name="Object 23">
                        <a:extLst>
                          <a:ext uri="{FF2B5EF4-FFF2-40B4-BE49-F238E27FC236}">
                            <a16:creationId xmlns:a16="http://schemas.microsoft.com/office/drawing/2014/main" id="{537268E9-FBF3-4B05-9E78-324A79B80AB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95277" y="2736962"/>
                        <a:ext cx="3527425" cy="2422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a:extLst>
              <a:ext uri="{FF2B5EF4-FFF2-40B4-BE49-F238E27FC236}">
                <a16:creationId xmlns:a16="http://schemas.microsoft.com/office/drawing/2014/main" id="{F1A96A43-8FC0-433C-858C-3633E0740B62}"/>
              </a:ext>
            </a:extLst>
          </p:cNvPr>
          <p:cNvSpPr txBox="1"/>
          <p:nvPr/>
        </p:nvSpPr>
        <p:spPr>
          <a:xfrm>
            <a:off x="5406098" y="107648"/>
            <a:ext cx="1692406" cy="584775"/>
          </a:xfrm>
          <a:prstGeom prst="rect">
            <a:avLst/>
          </a:prstGeom>
          <a:noFill/>
        </p:spPr>
        <p:txBody>
          <a:bodyPr wrap="square" rtlCol="0">
            <a:spAutoFit/>
          </a:bodyPr>
          <a:lstStyle/>
          <a:p>
            <a:r>
              <a:rPr lang="en-US" sz="3200" b="1" u="sng"/>
              <a:t>WKB 1D</a:t>
            </a:r>
          </a:p>
        </p:txBody>
      </p:sp>
    </p:spTree>
    <p:extLst>
      <p:ext uri="{BB962C8B-B14F-4D97-AF65-F5344CB8AC3E}">
        <p14:creationId xmlns:p14="http://schemas.microsoft.com/office/powerpoint/2010/main" val="27466883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8558943-76C4-43B6-BE21-F6E909F3DA1D}"/>
              </a:ext>
            </a:extLst>
          </p:cNvPr>
          <p:cNvSpPr txBox="1"/>
          <p:nvPr/>
        </p:nvSpPr>
        <p:spPr>
          <a:xfrm>
            <a:off x="396076" y="3519656"/>
            <a:ext cx="3327349" cy="738664"/>
          </a:xfrm>
          <a:prstGeom prst="rect">
            <a:avLst/>
          </a:prstGeom>
          <a:noFill/>
        </p:spPr>
        <p:txBody>
          <a:bodyPr wrap="square" rtlCol="0">
            <a:spAutoFit/>
          </a:bodyPr>
          <a:lstStyle/>
          <a:p>
            <a:r>
              <a:rPr lang="en-US" sz="1400"/>
              <a:t>So we make a linear approximation to the potential near the turning point, and solve the Schrodinger equation:</a:t>
            </a:r>
          </a:p>
        </p:txBody>
      </p:sp>
      <p:graphicFrame>
        <p:nvGraphicFramePr>
          <p:cNvPr id="26" name="Object 25">
            <a:extLst>
              <a:ext uri="{FF2B5EF4-FFF2-40B4-BE49-F238E27FC236}">
                <a16:creationId xmlns:a16="http://schemas.microsoft.com/office/drawing/2014/main" id="{CE1395EC-6A74-4979-B49B-7D71BC807C07}"/>
              </a:ext>
            </a:extLst>
          </p:cNvPr>
          <p:cNvGraphicFramePr>
            <a:graphicFrameLocks noChangeAspect="1"/>
          </p:cNvGraphicFramePr>
          <p:nvPr/>
        </p:nvGraphicFramePr>
        <p:xfrm>
          <a:off x="396076" y="4677568"/>
          <a:ext cx="3897737" cy="1542003"/>
        </p:xfrm>
        <a:graphic>
          <a:graphicData uri="http://schemas.openxmlformats.org/presentationml/2006/ole">
            <mc:AlternateContent xmlns:mc="http://schemas.openxmlformats.org/markup-compatibility/2006">
              <mc:Choice xmlns:v="urn:schemas-microsoft-com:vml" Requires="v">
                <p:oleObj name="Equation" r:id="rId2" imgW="3327400" imgH="1320800" progId="Equation.DSMT4">
                  <p:embed/>
                </p:oleObj>
              </mc:Choice>
              <mc:Fallback>
                <p:oleObj name="Equation" r:id="rId2" imgW="3327400" imgH="1320800" progId="Equation.DSMT4">
                  <p:embed/>
                  <p:pic>
                    <p:nvPicPr>
                      <p:cNvPr id="26" name="Object 25">
                        <a:extLst>
                          <a:ext uri="{FF2B5EF4-FFF2-40B4-BE49-F238E27FC236}">
                            <a16:creationId xmlns:a16="http://schemas.microsoft.com/office/drawing/2014/main" id="{CE1395EC-6A74-4979-B49B-7D71BC807C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076" y="4677568"/>
                        <a:ext cx="3897737" cy="1542003"/>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0ED57F8A-AE2C-4DBB-8827-A6AAF689F9EC}"/>
              </a:ext>
            </a:extLst>
          </p:cNvPr>
          <p:cNvSpPr txBox="1"/>
          <p:nvPr/>
        </p:nvSpPr>
        <p:spPr>
          <a:xfrm>
            <a:off x="4782210" y="1207056"/>
            <a:ext cx="1496041" cy="1169551"/>
          </a:xfrm>
          <a:prstGeom prst="rect">
            <a:avLst/>
          </a:prstGeom>
          <a:noFill/>
        </p:spPr>
        <p:txBody>
          <a:bodyPr wrap="square" rtlCol="0">
            <a:spAutoFit/>
          </a:bodyPr>
          <a:lstStyle/>
          <a:p>
            <a:r>
              <a:rPr lang="en-US" sz="1400"/>
              <a:t>The exact solution ‘asymptotically’ far from the turning points is:</a:t>
            </a:r>
          </a:p>
        </p:txBody>
      </p:sp>
      <p:graphicFrame>
        <p:nvGraphicFramePr>
          <p:cNvPr id="29" name="Object 28">
            <a:extLst>
              <a:ext uri="{FF2B5EF4-FFF2-40B4-BE49-F238E27FC236}">
                <a16:creationId xmlns:a16="http://schemas.microsoft.com/office/drawing/2014/main" id="{0856309E-A2FE-4279-A186-03382B4E0757}"/>
              </a:ext>
            </a:extLst>
          </p:cNvPr>
          <p:cNvGraphicFramePr>
            <a:graphicFrameLocks noChangeAspect="1"/>
          </p:cNvGraphicFramePr>
          <p:nvPr/>
        </p:nvGraphicFramePr>
        <p:xfrm>
          <a:off x="6350805" y="1006475"/>
          <a:ext cx="5249717" cy="2422525"/>
        </p:xfrm>
        <a:graphic>
          <a:graphicData uri="http://schemas.openxmlformats.org/presentationml/2006/ole">
            <mc:AlternateContent xmlns:mc="http://schemas.openxmlformats.org/markup-compatibility/2006">
              <mc:Choice xmlns:v="urn:schemas-microsoft-com:vml" Requires="v">
                <p:oleObj name="Equation" r:id="rId4" imgW="4572000" imgH="2108160" progId="Equation.DSMT4">
                  <p:embed/>
                </p:oleObj>
              </mc:Choice>
              <mc:Fallback>
                <p:oleObj name="Equation" r:id="rId4" imgW="4572000" imgH="2108160" progId="Equation.DSMT4">
                  <p:embed/>
                  <p:pic>
                    <p:nvPicPr>
                      <p:cNvPr id="29" name="Object 28">
                        <a:extLst>
                          <a:ext uri="{FF2B5EF4-FFF2-40B4-BE49-F238E27FC236}">
                            <a16:creationId xmlns:a16="http://schemas.microsoft.com/office/drawing/2014/main" id="{0856309E-A2FE-4279-A186-03382B4E0757}"/>
                          </a:ext>
                        </a:extLst>
                      </p:cNvPr>
                      <p:cNvPicPr>
                        <a:picLocks noChangeAspect="1" noChangeArrowheads="1"/>
                      </p:cNvPicPr>
                      <p:nvPr/>
                    </p:nvPicPr>
                    <p:blipFill>
                      <a:blip r:embed="rId5"/>
                      <a:srcRect/>
                      <a:stretch>
                        <a:fillRect/>
                      </a:stretch>
                    </p:blipFill>
                    <p:spPr bwMode="auto">
                      <a:xfrm>
                        <a:off x="6350805" y="1006475"/>
                        <a:ext cx="5249717" cy="242252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7CB4E17A-1552-411E-895B-0C16F8B5F198}"/>
              </a:ext>
            </a:extLst>
          </p:cNvPr>
          <p:cNvSpPr txBox="1"/>
          <p:nvPr/>
        </p:nvSpPr>
        <p:spPr>
          <a:xfrm>
            <a:off x="4840571" y="3741758"/>
            <a:ext cx="1496041" cy="1600438"/>
          </a:xfrm>
          <a:prstGeom prst="rect">
            <a:avLst/>
          </a:prstGeom>
          <a:noFill/>
        </p:spPr>
        <p:txBody>
          <a:bodyPr wrap="square" rtlCol="0">
            <a:spAutoFit/>
          </a:bodyPr>
          <a:lstStyle/>
          <a:p>
            <a:r>
              <a:rPr lang="en-US" sz="1400"/>
              <a:t>And the corresponding WKB solution for the same, ‘asymptotically far from the turning points is’</a:t>
            </a:r>
          </a:p>
        </p:txBody>
      </p:sp>
      <p:graphicFrame>
        <p:nvGraphicFramePr>
          <p:cNvPr id="33" name="Object 32">
            <a:extLst>
              <a:ext uri="{FF2B5EF4-FFF2-40B4-BE49-F238E27FC236}">
                <a16:creationId xmlns:a16="http://schemas.microsoft.com/office/drawing/2014/main" id="{E51B53C1-B162-4D36-B3A7-18D19E1796B0}"/>
              </a:ext>
            </a:extLst>
          </p:cNvPr>
          <p:cNvGraphicFramePr>
            <a:graphicFrameLocks noChangeAspect="1"/>
          </p:cNvGraphicFramePr>
          <p:nvPr>
            <p:extLst>
              <p:ext uri="{D42A27DB-BD31-4B8C-83A1-F6EECF244321}">
                <p14:modId xmlns:p14="http://schemas.microsoft.com/office/powerpoint/2010/main" val="1648106643"/>
              </p:ext>
            </p:extLst>
          </p:nvPr>
        </p:nvGraphicFramePr>
        <p:xfrm>
          <a:off x="6394450" y="3519656"/>
          <a:ext cx="3824288" cy="2184400"/>
        </p:xfrm>
        <a:graphic>
          <a:graphicData uri="http://schemas.openxmlformats.org/presentationml/2006/ole">
            <mc:AlternateContent xmlns:mc="http://schemas.openxmlformats.org/markup-compatibility/2006">
              <mc:Choice xmlns:v="urn:schemas-microsoft-com:vml" Requires="v">
                <p:oleObj name="Equation" r:id="rId6" imgW="3822480" imgH="2184120" progId="Equation.DSMT4">
                  <p:embed/>
                </p:oleObj>
              </mc:Choice>
              <mc:Fallback>
                <p:oleObj name="Equation" r:id="rId6" imgW="3822480" imgH="2184120" progId="Equation.DSMT4">
                  <p:embed/>
                  <p:pic>
                    <p:nvPicPr>
                      <p:cNvPr id="33" name="Object 32">
                        <a:extLst>
                          <a:ext uri="{FF2B5EF4-FFF2-40B4-BE49-F238E27FC236}">
                            <a16:creationId xmlns:a16="http://schemas.microsoft.com/office/drawing/2014/main" id="{E51B53C1-B162-4D36-B3A7-18D19E1796B0}"/>
                          </a:ext>
                        </a:extLst>
                      </p:cNvPr>
                      <p:cNvPicPr>
                        <a:picLocks noChangeAspect="1" noChangeArrowheads="1"/>
                      </p:cNvPicPr>
                      <p:nvPr/>
                    </p:nvPicPr>
                    <p:blipFill>
                      <a:blip r:embed="rId7"/>
                      <a:srcRect/>
                      <a:stretch>
                        <a:fillRect/>
                      </a:stretch>
                    </p:blipFill>
                    <p:spPr bwMode="auto">
                      <a:xfrm>
                        <a:off x="6394450" y="3519656"/>
                        <a:ext cx="3824288" cy="218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Box 33">
            <a:extLst>
              <a:ext uri="{FF2B5EF4-FFF2-40B4-BE49-F238E27FC236}">
                <a16:creationId xmlns:a16="http://schemas.microsoft.com/office/drawing/2014/main" id="{274179D7-0523-49DF-915A-F69108C18E7A}"/>
              </a:ext>
            </a:extLst>
          </p:cNvPr>
          <p:cNvSpPr txBox="1"/>
          <p:nvPr/>
        </p:nvSpPr>
        <p:spPr>
          <a:xfrm>
            <a:off x="4840571" y="5851525"/>
            <a:ext cx="2762055" cy="954107"/>
          </a:xfrm>
          <a:prstGeom prst="rect">
            <a:avLst/>
          </a:prstGeom>
          <a:noFill/>
        </p:spPr>
        <p:txBody>
          <a:bodyPr wrap="square" rtlCol="0">
            <a:spAutoFit/>
          </a:bodyPr>
          <a:lstStyle/>
          <a:p>
            <a:r>
              <a:rPr lang="en-US" sz="1400"/>
              <a:t>Demanding the WKB expression match the Airy expression form  requires the following (</a:t>
            </a:r>
            <a:r>
              <a:rPr lang="en-US" sz="1400">
                <a:solidFill>
                  <a:srgbClr val="0070C0"/>
                </a:solidFill>
              </a:rPr>
              <a:t>might be different in file need to check</a:t>
            </a:r>
            <a:r>
              <a:rPr lang="en-US" sz="1400"/>
              <a:t>)</a:t>
            </a:r>
            <a:endParaRPr lang="en-US"/>
          </a:p>
        </p:txBody>
      </p:sp>
      <p:graphicFrame>
        <p:nvGraphicFramePr>
          <p:cNvPr id="36" name="Object 35">
            <a:extLst>
              <a:ext uri="{FF2B5EF4-FFF2-40B4-BE49-F238E27FC236}">
                <a16:creationId xmlns:a16="http://schemas.microsoft.com/office/drawing/2014/main" id="{F70E0DEB-1E0A-456D-9D39-CF97FC2DD396}"/>
              </a:ext>
            </a:extLst>
          </p:cNvPr>
          <p:cNvGraphicFramePr>
            <a:graphicFrameLocks noChangeAspect="1"/>
          </p:cNvGraphicFramePr>
          <p:nvPr/>
        </p:nvGraphicFramePr>
        <p:xfrm>
          <a:off x="7824918" y="5794712"/>
          <a:ext cx="2248792" cy="994771"/>
        </p:xfrm>
        <a:graphic>
          <a:graphicData uri="http://schemas.openxmlformats.org/presentationml/2006/ole">
            <mc:AlternateContent xmlns:mc="http://schemas.openxmlformats.org/markup-compatibility/2006">
              <mc:Choice xmlns:v="urn:schemas-microsoft-com:vml" Requires="v">
                <p:oleObj name="Equation" r:id="rId8" imgW="1904760" imgH="838080" progId="Equation.DSMT4">
                  <p:embed/>
                </p:oleObj>
              </mc:Choice>
              <mc:Fallback>
                <p:oleObj name="Equation" r:id="rId8" imgW="1904760" imgH="838080" progId="Equation.DSMT4">
                  <p:embed/>
                  <p:pic>
                    <p:nvPicPr>
                      <p:cNvPr id="36" name="Object 35">
                        <a:extLst>
                          <a:ext uri="{FF2B5EF4-FFF2-40B4-BE49-F238E27FC236}">
                            <a16:creationId xmlns:a16="http://schemas.microsoft.com/office/drawing/2014/main" id="{F70E0DEB-1E0A-456D-9D39-CF97FC2DD396}"/>
                          </a:ext>
                        </a:extLst>
                      </p:cNvPr>
                      <p:cNvPicPr>
                        <a:picLocks noChangeAspect="1" noChangeArrowheads="1"/>
                      </p:cNvPicPr>
                      <p:nvPr/>
                    </p:nvPicPr>
                    <p:blipFill>
                      <a:blip r:embed="rId9"/>
                      <a:srcRect/>
                      <a:stretch>
                        <a:fillRect/>
                      </a:stretch>
                    </p:blipFill>
                    <p:spPr bwMode="auto">
                      <a:xfrm>
                        <a:off x="7824918" y="5794712"/>
                        <a:ext cx="2248792" cy="994771"/>
                      </a:xfrm>
                      <a:prstGeom prst="rect">
                        <a:avLst/>
                      </a:prstGeom>
                      <a:solidFill>
                        <a:srgbClr val="CCFFCC"/>
                      </a:solidFill>
                    </p:spPr>
                  </p:pic>
                </p:oleObj>
              </mc:Fallback>
            </mc:AlternateContent>
          </a:graphicData>
        </a:graphic>
      </p:graphicFrame>
      <p:pic>
        <p:nvPicPr>
          <p:cNvPr id="2" name="Picture 1">
            <a:extLst>
              <a:ext uri="{FF2B5EF4-FFF2-40B4-BE49-F238E27FC236}">
                <a16:creationId xmlns:a16="http://schemas.microsoft.com/office/drawing/2014/main" id="{90E64A1B-6947-B1DA-0F43-F6E556733E10}"/>
              </a:ext>
            </a:extLst>
          </p:cNvPr>
          <p:cNvPicPr>
            <a:picLocks noChangeAspect="1"/>
          </p:cNvPicPr>
          <p:nvPr/>
        </p:nvPicPr>
        <p:blipFill>
          <a:blip r:embed="rId10"/>
          <a:stretch>
            <a:fillRect/>
          </a:stretch>
        </p:blipFill>
        <p:spPr>
          <a:xfrm>
            <a:off x="250654" y="834157"/>
            <a:ext cx="3618191" cy="2422525"/>
          </a:xfrm>
          <a:prstGeom prst="rect">
            <a:avLst/>
          </a:prstGeom>
        </p:spPr>
      </p:pic>
      <p:sp>
        <p:nvSpPr>
          <p:cNvPr id="3" name="TextBox 2">
            <a:extLst>
              <a:ext uri="{FF2B5EF4-FFF2-40B4-BE49-F238E27FC236}">
                <a16:creationId xmlns:a16="http://schemas.microsoft.com/office/drawing/2014/main" id="{0EF4A00F-65F1-4C5C-87C4-4C1BA2956E2E}"/>
              </a:ext>
            </a:extLst>
          </p:cNvPr>
          <p:cNvSpPr txBox="1"/>
          <p:nvPr/>
        </p:nvSpPr>
        <p:spPr>
          <a:xfrm>
            <a:off x="5490409" y="112952"/>
            <a:ext cx="1692406" cy="584775"/>
          </a:xfrm>
          <a:prstGeom prst="rect">
            <a:avLst/>
          </a:prstGeom>
          <a:noFill/>
        </p:spPr>
        <p:txBody>
          <a:bodyPr wrap="square" rtlCol="0">
            <a:spAutoFit/>
          </a:bodyPr>
          <a:lstStyle/>
          <a:p>
            <a:r>
              <a:rPr lang="en-US" sz="3200" b="1" u="sng"/>
              <a:t>WKB 1D</a:t>
            </a:r>
          </a:p>
        </p:txBody>
      </p:sp>
    </p:spTree>
    <p:extLst>
      <p:ext uri="{BB962C8B-B14F-4D97-AF65-F5344CB8AC3E}">
        <p14:creationId xmlns:p14="http://schemas.microsoft.com/office/powerpoint/2010/main" val="4150882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90270" y="1133521"/>
            <a:ext cx="5082619" cy="830997"/>
          </a:xfrm>
          <a:prstGeom prst="rect">
            <a:avLst/>
          </a:prstGeom>
          <a:noFill/>
        </p:spPr>
        <p:txBody>
          <a:bodyPr wrap="square" rtlCol="0">
            <a:spAutoFit/>
          </a:bodyPr>
          <a:lstStyle/>
          <a:p>
            <a:r>
              <a:rPr lang="en-US" sz="1600" b="1"/>
              <a:t>Hard walls</a:t>
            </a:r>
          </a:p>
          <a:p>
            <a:r>
              <a:rPr lang="en-US" sz="1600"/>
              <a:t>The easiest scenario to apply this to is a hard wall boundary:</a:t>
            </a:r>
          </a:p>
        </p:txBody>
      </p:sp>
      <p:graphicFrame>
        <p:nvGraphicFramePr>
          <p:cNvPr id="4" name="Object 3">
            <a:extLst>
              <a:ext uri="{FF2B5EF4-FFF2-40B4-BE49-F238E27FC236}">
                <a16:creationId xmlns:a16="http://schemas.microsoft.com/office/drawing/2014/main" id="{2AAC8A6E-3F46-4D14-B1BC-DF6737E152B9}"/>
              </a:ext>
            </a:extLst>
          </p:cNvPr>
          <p:cNvGraphicFramePr>
            <a:graphicFrameLocks noChangeAspect="1"/>
          </p:cNvGraphicFramePr>
          <p:nvPr/>
        </p:nvGraphicFramePr>
        <p:xfrm>
          <a:off x="390270" y="2287021"/>
          <a:ext cx="2793476" cy="2378106"/>
        </p:xfrm>
        <a:graphic>
          <a:graphicData uri="http://schemas.openxmlformats.org/presentationml/2006/ole">
            <mc:AlternateContent xmlns:mc="http://schemas.openxmlformats.org/markup-compatibility/2006">
              <mc:Choice xmlns:v="urn:schemas-microsoft-com:vml" Requires="v">
                <p:oleObj name="Bitmap Image" r:id="rId2" imgW="2123810" imgH="2029108" progId="Paint.Picture">
                  <p:embed/>
                </p:oleObj>
              </mc:Choice>
              <mc:Fallback>
                <p:oleObj name="Bitmap Image" r:id="rId2" imgW="2123810" imgH="2029108" progId="Paint.Picture">
                  <p:embed/>
                  <p:pic>
                    <p:nvPicPr>
                      <p:cNvPr id="4" name="Object 3">
                        <a:extLst>
                          <a:ext uri="{FF2B5EF4-FFF2-40B4-BE49-F238E27FC236}">
                            <a16:creationId xmlns:a16="http://schemas.microsoft.com/office/drawing/2014/main" id="{2AAC8A6E-3F46-4D14-B1BC-DF6737E152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242" b="8920"/>
                      <a:stretch>
                        <a:fillRect/>
                      </a:stretch>
                    </p:blipFill>
                    <p:spPr bwMode="auto">
                      <a:xfrm>
                        <a:off x="390270" y="2287021"/>
                        <a:ext cx="2793476" cy="2378106"/>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CCA75DDD-AF3E-4537-89C8-BC84A380B8CD}"/>
              </a:ext>
            </a:extLst>
          </p:cNvPr>
          <p:cNvSpPr txBox="1"/>
          <p:nvPr/>
        </p:nvSpPr>
        <p:spPr>
          <a:xfrm>
            <a:off x="5085485" y="1379743"/>
            <a:ext cx="6179145" cy="1569660"/>
          </a:xfrm>
          <a:prstGeom prst="rect">
            <a:avLst/>
          </a:prstGeom>
          <a:noFill/>
        </p:spPr>
        <p:txBody>
          <a:bodyPr wrap="square" rtlCol="0">
            <a:spAutoFit/>
          </a:bodyPr>
          <a:lstStyle/>
          <a:p>
            <a:r>
              <a:rPr lang="en-US" sz="1600"/>
              <a:t>Boundary conditions require the wave to vanish at end points.  Note that p</a:t>
            </a:r>
            <a:r>
              <a:rPr lang="en-US" sz="1600" baseline="-25000"/>
              <a:t>E</a:t>
            </a:r>
            <a:r>
              <a:rPr lang="en-US" sz="1600"/>
              <a:t>(x) doesn’t necessary vanish per se at the endpoints if we consider potential at that point to be the curvy one.  So we don’t have to worry about singularities.  And also there is no leakage of wavefunction into forbidden region, we don’t have to worry about matching formulas.</a:t>
            </a:r>
          </a:p>
        </p:txBody>
      </p:sp>
      <p:graphicFrame>
        <p:nvGraphicFramePr>
          <p:cNvPr id="8" name="Object 7">
            <a:extLst>
              <a:ext uri="{FF2B5EF4-FFF2-40B4-BE49-F238E27FC236}">
                <a16:creationId xmlns:a16="http://schemas.microsoft.com/office/drawing/2014/main" id="{E0B364E4-0F80-49B1-B470-65266943F540}"/>
              </a:ext>
            </a:extLst>
          </p:cNvPr>
          <p:cNvGraphicFramePr>
            <a:graphicFrameLocks noChangeAspect="1"/>
          </p:cNvGraphicFramePr>
          <p:nvPr/>
        </p:nvGraphicFramePr>
        <p:xfrm>
          <a:off x="5126527" y="3003728"/>
          <a:ext cx="3334379" cy="1606171"/>
        </p:xfrm>
        <a:graphic>
          <a:graphicData uri="http://schemas.openxmlformats.org/presentationml/2006/ole">
            <mc:AlternateContent xmlns:mc="http://schemas.openxmlformats.org/markup-compatibility/2006">
              <mc:Choice xmlns:v="urn:schemas-microsoft-com:vml" Requires="v">
                <p:oleObj name="Equation" r:id="rId4" imgW="2692400" imgH="1295400" progId="Equation.DSMT4">
                  <p:embed/>
                </p:oleObj>
              </mc:Choice>
              <mc:Fallback>
                <p:oleObj name="Equation" r:id="rId4" imgW="2692400" imgH="1295400" progId="Equation.DSMT4">
                  <p:embed/>
                  <p:pic>
                    <p:nvPicPr>
                      <p:cNvPr id="8" name="Object 7">
                        <a:extLst>
                          <a:ext uri="{FF2B5EF4-FFF2-40B4-BE49-F238E27FC236}">
                            <a16:creationId xmlns:a16="http://schemas.microsoft.com/office/drawing/2014/main" id="{E0B364E4-0F80-49B1-B470-65266943F5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6527" y="3003728"/>
                        <a:ext cx="3334379" cy="1606171"/>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04BDF68C-4CED-4FB3-957F-391CF390AEB0}"/>
              </a:ext>
            </a:extLst>
          </p:cNvPr>
          <p:cNvGraphicFramePr>
            <a:graphicFrameLocks noChangeAspect="1"/>
          </p:cNvGraphicFramePr>
          <p:nvPr/>
        </p:nvGraphicFramePr>
        <p:xfrm>
          <a:off x="428626" y="5291138"/>
          <a:ext cx="4047478" cy="830997"/>
        </p:xfrm>
        <a:graphic>
          <a:graphicData uri="http://schemas.openxmlformats.org/presentationml/2006/ole">
            <mc:AlternateContent xmlns:mc="http://schemas.openxmlformats.org/markup-compatibility/2006">
              <mc:Choice xmlns:v="urn:schemas-microsoft-com:vml" Requires="v">
                <p:oleObj name="Equation" r:id="rId6" imgW="2933640" imgH="596880" progId="Equation.DSMT4">
                  <p:embed/>
                </p:oleObj>
              </mc:Choice>
              <mc:Fallback>
                <p:oleObj name="Equation" r:id="rId6" imgW="2933640" imgH="596880" progId="Equation.DSMT4">
                  <p:embed/>
                  <p:pic>
                    <p:nvPicPr>
                      <p:cNvPr id="10" name="Object 9">
                        <a:extLst>
                          <a:ext uri="{FF2B5EF4-FFF2-40B4-BE49-F238E27FC236}">
                            <a16:creationId xmlns:a16="http://schemas.microsoft.com/office/drawing/2014/main" id="{04BDF68C-4CED-4FB3-957F-391CF390AEB0}"/>
                          </a:ext>
                        </a:extLst>
                      </p:cNvPr>
                      <p:cNvPicPr>
                        <a:picLocks noChangeAspect="1" noChangeArrowheads="1"/>
                      </p:cNvPicPr>
                      <p:nvPr/>
                    </p:nvPicPr>
                    <p:blipFill>
                      <a:blip r:embed="rId7"/>
                      <a:srcRect/>
                      <a:stretch>
                        <a:fillRect/>
                      </a:stretch>
                    </p:blipFill>
                    <p:spPr bwMode="auto">
                      <a:xfrm>
                        <a:off x="428626" y="5291138"/>
                        <a:ext cx="4047478" cy="83099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3D64E525-AA7F-4D79-879E-387F18A96A04}"/>
              </a:ext>
            </a:extLst>
          </p:cNvPr>
          <p:cNvSpPr txBox="1"/>
          <p:nvPr/>
        </p:nvSpPr>
        <p:spPr>
          <a:xfrm>
            <a:off x="390270" y="4818353"/>
            <a:ext cx="1483611" cy="338554"/>
          </a:xfrm>
          <a:prstGeom prst="rect">
            <a:avLst/>
          </a:prstGeom>
          <a:noFill/>
        </p:spPr>
        <p:txBody>
          <a:bodyPr wrap="none" rtlCol="0">
            <a:spAutoFit/>
          </a:bodyPr>
          <a:lstStyle/>
          <a:p>
            <a:r>
              <a:rPr lang="en-US" sz="1600"/>
              <a:t>Let x</a:t>
            </a:r>
            <a:r>
              <a:rPr lang="en-US" sz="1600" baseline="-25000"/>
              <a:t>0</a:t>
            </a:r>
            <a:r>
              <a:rPr lang="en-US" sz="1600"/>
              <a:t> = 0, then:</a:t>
            </a:r>
            <a:endParaRPr lang="en-US"/>
          </a:p>
        </p:txBody>
      </p:sp>
      <p:graphicFrame>
        <p:nvGraphicFramePr>
          <p:cNvPr id="24" name="Object 23">
            <a:extLst>
              <a:ext uri="{FF2B5EF4-FFF2-40B4-BE49-F238E27FC236}">
                <a16:creationId xmlns:a16="http://schemas.microsoft.com/office/drawing/2014/main" id="{6CF6467A-852F-4AE0-9BC3-4C30B4A9A7BD}"/>
              </a:ext>
            </a:extLst>
          </p:cNvPr>
          <p:cNvGraphicFramePr>
            <a:graphicFrameLocks noChangeAspect="1"/>
          </p:cNvGraphicFramePr>
          <p:nvPr/>
        </p:nvGraphicFramePr>
        <p:xfrm>
          <a:off x="8861005" y="3005588"/>
          <a:ext cx="3208838" cy="2195719"/>
        </p:xfrm>
        <a:graphic>
          <a:graphicData uri="http://schemas.openxmlformats.org/presentationml/2006/ole">
            <mc:AlternateContent xmlns:mc="http://schemas.openxmlformats.org/markup-compatibility/2006">
              <mc:Choice xmlns:v="urn:schemas-microsoft-com:vml" Requires="v">
                <p:oleObj name="Equation" r:id="rId8" imgW="2705100" imgH="1854200" progId="Equation.DSMT4">
                  <p:embed/>
                </p:oleObj>
              </mc:Choice>
              <mc:Fallback>
                <p:oleObj name="Equation" r:id="rId8" imgW="2705100" imgH="1854200" progId="Equation.DSMT4">
                  <p:embed/>
                  <p:pic>
                    <p:nvPicPr>
                      <p:cNvPr id="24" name="Object 23">
                        <a:extLst>
                          <a:ext uri="{FF2B5EF4-FFF2-40B4-BE49-F238E27FC236}">
                            <a16:creationId xmlns:a16="http://schemas.microsoft.com/office/drawing/2014/main" id="{6CF6467A-852F-4AE0-9BC3-4C30B4A9A7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61005" y="3005588"/>
                        <a:ext cx="3208838" cy="2195719"/>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60E34B72-EB8C-40FE-8139-2346A76C14E5}"/>
              </a:ext>
            </a:extLst>
          </p:cNvPr>
          <p:cNvSpPr txBox="1"/>
          <p:nvPr/>
        </p:nvSpPr>
        <p:spPr>
          <a:xfrm>
            <a:off x="5150172" y="5233156"/>
            <a:ext cx="1762786" cy="338554"/>
          </a:xfrm>
          <a:prstGeom prst="rect">
            <a:avLst/>
          </a:prstGeom>
          <a:noFill/>
        </p:spPr>
        <p:txBody>
          <a:bodyPr wrap="square" rtlCol="0">
            <a:spAutoFit/>
          </a:bodyPr>
          <a:lstStyle/>
          <a:p>
            <a:r>
              <a:rPr lang="en-US" sz="1600"/>
              <a:t>So our results are:</a:t>
            </a:r>
          </a:p>
        </p:txBody>
      </p:sp>
      <p:graphicFrame>
        <p:nvGraphicFramePr>
          <p:cNvPr id="27" name="Object 26">
            <a:extLst>
              <a:ext uri="{FF2B5EF4-FFF2-40B4-BE49-F238E27FC236}">
                <a16:creationId xmlns:a16="http://schemas.microsoft.com/office/drawing/2014/main" id="{A78D44E7-8F85-444C-91AA-19AB456C472C}"/>
              </a:ext>
            </a:extLst>
          </p:cNvPr>
          <p:cNvGraphicFramePr>
            <a:graphicFrameLocks noChangeAspect="1"/>
          </p:cNvGraphicFramePr>
          <p:nvPr>
            <p:extLst>
              <p:ext uri="{D42A27DB-BD31-4B8C-83A1-F6EECF244321}">
                <p14:modId xmlns:p14="http://schemas.microsoft.com/office/powerpoint/2010/main" val="1046540989"/>
              </p:ext>
            </p:extLst>
          </p:nvPr>
        </p:nvGraphicFramePr>
        <p:xfrm>
          <a:off x="7084973" y="5455208"/>
          <a:ext cx="3552064" cy="1333853"/>
        </p:xfrm>
        <a:graphic>
          <a:graphicData uri="http://schemas.openxmlformats.org/presentationml/2006/ole">
            <mc:AlternateContent xmlns:mc="http://schemas.openxmlformats.org/markup-compatibility/2006">
              <mc:Choice xmlns:v="urn:schemas-microsoft-com:vml" Requires="v">
                <p:oleObj name="Equation" r:id="rId10" imgW="2692400" imgH="1016000" progId="Equation.DSMT4">
                  <p:embed/>
                </p:oleObj>
              </mc:Choice>
              <mc:Fallback>
                <p:oleObj name="Equation" r:id="rId10" imgW="2692400" imgH="1016000" progId="Equation.DSMT4">
                  <p:embed/>
                  <p:pic>
                    <p:nvPicPr>
                      <p:cNvPr id="27" name="Object 26">
                        <a:extLst>
                          <a:ext uri="{FF2B5EF4-FFF2-40B4-BE49-F238E27FC236}">
                            <a16:creationId xmlns:a16="http://schemas.microsoft.com/office/drawing/2014/main" id="{A78D44E7-8F85-444C-91AA-19AB456C472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84973" y="5455208"/>
                        <a:ext cx="3552064" cy="1333853"/>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B75E8827-5CD0-EF84-CF4F-D72C2E411B8D}"/>
              </a:ext>
            </a:extLst>
          </p:cNvPr>
          <p:cNvSpPr txBox="1"/>
          <p:nvPr/>
        </p:nvSpPr>
        <p:spPr>
          <a:xfrm>
            <a:off x="5392567" y="101618"/>
            <a:ext cx="1692406" cy="584775"/>
          </a:xfrm>
          <a:prstGeom prst="rect">
            <a:avLst/>
          </a:prstGeom>
          <a:noFill/>
        </p:spPr>
        <p:txBody>
          <a:bodyPr wrap="square" rtlCol="0">
            <a:spAutoFit/>
          </a:bodyPr>
          <a:lstStyle/>
          <a:p>
            <a:r>
              <a:rPr lang="en-US" sz="3200" b="1" u="sng"/>
              <a:t>WKB 1D</a:t>
            </a:r>
          </a:p>
        </p:txBody>
      </p:sp>
    </p:spTree>
    <p:extLst>
      <p:ext uri="{BB962C8B-B14F-4D97-AF65-F5344CB8AC3E}">
        <p14:creationId xmlns:p14="http://schemas.microsoft.com/office/powerpoint/2010/main" val="32974264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37350" y="909782"/>
            <a:ext cx="2819859" cy="553998"/>
          </a:xfrm>
          <a:prstGeom prst="rect">
            <a:avLst/>
          </a:prstGeom>
          <a:noFill/>
        </p:spPr>
        <p:txBody>
          <a:bodyPr wrap="square" rtlCol="0">
            <a:spAutoFit/>
          </a:bodyPr>
          <a:lstStyle/>
          <a:p>
            <a:r>
              <a:rPr lang="en-US" sz="1600" b="1"/>
              <a:t>Hard/soft walls</a:t>
            </a:r>
          </a:p>
          <a:p>
            <a:r>
              <a:rPr lang="en-US" sz="1400"/>
              <a:t>Then we have this possibility.</a:t>
            </a:r>
            <a:endParaRPr lang="en-US" sz="1600"/>
          </a:p>
        </p:txBody>
      </p:sp>
      <p:sp>
        <p:nvSpPr>
          <p:cNvPr id="18" name="TextBox 17">
            <a:extLst>
              <a:ext uri="{FF2B5EF4-FFF2-40B4-BE49-F238E27FC236}">
                <a16:creationId xmlns:a16="http://schemas.microsoft.com/office/drawing/2014/main" id="{CCA75DDD-AF3E-4537-89C8-BC84A380B8CD}"/>
              </a:ext>
            </a:extLst>
          </p:cNvPr>
          <p:cNvSpPr txBox="1"/>
          <p:nvPr/>
        </p:nvSpPr>
        <p:spPr>
          <a:xfrm>
            <a:off x="5624393" y="1004671"/>
            <a:ext cx="6187393" cy="523220"/>
          </a:xfrm>
          <a:prstGeom prst="rect">
            <a:avLst/>
          </a:prstGeom>
          <a:noFill/>
        </p:spPr>
        <p:txBody>
          <a:bodyPr wrap="square" rtlCol="0">
            <a:spAutoFit/>
          </a:bodyPr>
          <a:lstStyle/>
          <a:p>
            <a:r>
              <a:rPr lang="en-US" sz="1400"/>
              <a:t>Boundary conditions require the wave to vanish at x = 0, ∞, and to match up with the actual solution in the ‘asymptotic’ x &lt; A, x &gt; A region close to the turning point.  </a:t>
            </a:r>
          </a:p>
        </p:txBody>
      </p:sp>
      <p:sp>
        <p:nvSpPr>
          <p:cNvPr id="20" name="TextBox 19">
            <a:extLst>
              <a:ext uri="{FF2B5EF4-FFF2-40B4-BE49-F238E27FC236}">
                <a16:creationId xmlns:a16="http://schemas.microsoft.com/office/drawing/2014/main" id="{3D64E525-AA7F-4D79-879E-387F18A96A04}"/>
              </a:ext>
            </a:extLst>
          </p:cNvPr>
          <p:cNvSpPr txBox="1"/>
          <p:nvPr/>
        </p:nvSpPr>
        <p:spPr>
          <a:xfrm>
            <a:off x="166556" y="3818047"/>
            <a:ext cx="5156185" cy="1169551"/>
          </a:xfrm>
          <a:prstGeom prst="rect">
            <a:avLst/>
          </a:prstGeom>
          <a:noFill/>
        </p:spPr>
        <p:txBody>
          <a:bodyPr wrap="square" rtlCol="0">
            <a:spAutoFit/>
          </a:bodyPr>
          <a:lstStyle/>
          <a:p>
            <a:r>
              <a:rPr lang="en-US" sz="1400"/>
              <a:t>Let x</a:t>
            </a:r>
            <a:r>
              <a:rPr lang="en-US" sz="1400" baseline="-25000"/>
              <a:t>0</a:t>
            </a:r>
            <a:r>
              <a:rPr lang="en-US" sz="1400"/>
              <a:t> = A.  Then we have to separate solution into two parts because of singularity issue.  And we have to let the integration run from x to A to x since that’s how we set up the connection formula (well we don’t </a:t>
            </a:r>
            <a:r>
              <a:rPr lang="en-US" sz="1400" i="1"/>
              <a:t>have</a:t>
            </a:r>
            <a:r>
              <a:rPr lang="en-US" sz="1400"/>
              <a:t> to – the connection formulas are transparent enough to work out either way)</a:t>
            </a:r>
            <a:endParaRPr lang="en-US" sz="1600"/>
          </a:p>
        </p:txBody>
      </p:sp>
      <p:sp>
        <p:nvSpPr>
          <p:cNvPr id="25" name="TextBox 24">
            <a:extLst>
              <a:ext uri="{FF2B5EF4-FFF2-40B4-BE49-F238E27FC236}">
                <a16:creationId xmlns:a16="http://schemas.microsoft.com/office/drawing/2014/main" id="{60E34B72-EB8C-40FE-8139-2346A76C14E5}"/>
              </a:ext>
            </a:extLst>
          </p:cNvPr>
          <p:cNvSpPr txBox="1"/>
          <p:nvPr/>
        </p:nvSpPr>
        <p:spPr>
          <a:xfrm>
            <a:off x="5702949" y="4442336"/>
            <a:ext cx="1720668" cy="307777"/>
          </a:xfrm>
          <a:prstGeom prst="rect">
            <a:avLst/>
          </a:prstGeom>
          <a:noFill/>
        </p:spPr>
        <p:txBody>
          <a:bodyPr wrap="square" rtlCol="0">
            <a:spAutoFit/>
          </a:bodyPr>
          <a:lstStyle/>
          <a:p>
            <a:r>
              <a:rPr lang="en-US" sz="1400"/>
              <a:t>So our results are:</a:t>
            </a:r>
          </a:p>
        </p:txBody>
      </p:sp>
      <p:graphicFrame>
        <p:nvGraphicFramePr>
          <p:cNvPr id="6" name="Object 5">
            <a:extLst>
              <a:ext uri="{FF2B5EF4-FFF2-40B4-BE49-F238E27FC236}">
                <a16:creationId xmlns:a16="http://schemas.microsoft.com/office/drawing/2014/main" id="{EA8A55CF-FD7F-47C9-8C6D-D048BEB6B8E0}"/>
              </a:ext>
            </a:extLst>
          </p:cNvPr>
          <p:cNvGraphicFramePr>
            <a:graphicFrameLocks noChangeAspect="1"/>
          </p:cNvGraphicFramePr>
          <p:nvPr/>
        </p:nvGraphicFramePr>
        <p:xfrm>
          <a:off x="166557" y="1835955"/>
          <a:ext cx="3208838" cy="1918534"/>
        </p:xfrm>
        <a:graphic>
          <a:graphicData uri="http://schemas.openxmlformats.org/presentationml/2006/ole">
            <mc:AlternateContent xmlns:mc="http://schemas.openxmlformats.org/markup-compatibility/2006">
              <mc:Choice xmlns:v="urn:schemas-microsoft-com:vml" Requires="v">
                <p:oleObj name="Bitmap Image" r:id="rId2" imgW="2495238" imgH="1523810" progId="Paint.Picture">
                  <p:embed/>
                </p:oleObj>
              </mc:Choice>
              <mc:Fallback>
                <p:oleObj name="Bitmap Image" r:id="rId2" imgW="2495238" imgH="1523810" progId="Paint.Picture">
                  <p:embed/>
                  <p:pic>
                    <p:nvPicPr>
                      <p:cNvPr id="6" name="Object 5">
                        <a:extLst>
                          <a:ext uri="{FF2B5EF4-FFF2-40B4-BE49-F238E27FC236}">
                            <a16:creationId xmlns:a16="http://schemas.microsoft.com/office/drawing/2014/main" id="{EA8A55CF-FD7F-47C9-8C6D-D048BEB6B8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517" b="5624"/>
                      <a:stretch>
                        <a:fillRect/>
                      </a:stretch>
                    </p:blipFill>
                    <p:spPr bwMode="auto">
                      <a:xfrm>
                        <a:off x="166557" y="1835955"/>
                        <a:ext cx="3208838" cy="191853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212BC48-5E97-478C-93E1-2557543FFFB8}"/>
              </a:ext>
            </a:extLst>
          </p:cNvPr>
          <p:cNvGraphicFramePr>
            <a:graphicFrameLocks noChangeAspect="1"/>
          </p:cNvGraphicFramePr>
          <p:nvPr/>
        </p:nvGraphicFramePr>
        <p:xfrm>
          <a:off x="166558" y="5048336"/>
          <a:ext cx="4599996" cy="1526706"/>
        </p:xfrm>
        <a:graphic>
          <a:graphicData uri="http://schemas.openxmlformats.org/presentationml/2006/ole">
            <mc:AlternateContent xmlns:mc="http://schemas.openxmlformats.org/markup-compatibility/2006">
              <mc:Choice xmlns:v="urn:schemas-microsoft-com:vml" Requires="v">
                <p:oleObj name="Equation" r:id="rId4" imgW="3670200" imgH="1218960" progId="Equation.DSMT4">
                  <p:embed/>
                </p:oleObj>
              </mc:Choice>
              <mc:Fallback>
                <p:oleObj name="Equation" r:id="rId4" imgW="3670200" imgH="1218960" progId="Equation.DSMT4">
                  <p:embed/>
                  <p:pic>
                    <p:nvPicPr>
                      <p:cNvPr id="9" name="Object 8">
                        <a:extLst>
                          <a:ext uri="{FF2B5EF4-FFF2-40B4-BE49-F238E27FC236}">
                            <a16:creationId xmlns:a16="http://schemas.microsoft.com/office/drawing/2014/main" id="{6212BC48-5E97-478C-93E1-2557543FFFB8}"/>
                          </a:ext>
                        </a:extLst>
                      </p:cNvPr>
                      <p:cNvPicPr>
                        <a:picLocks noChangeAspect="1" noChangeArrowheads="1"/>
                      </p:cNvPicPr>
                      <p:nvPr/>
                    </p:nvPicPr>
                    <p:blipFill>
                      <a:blip r:embed="rId5"/>
                      <a:srcRect/>
                      <a:stretch>
                        <a:fillRect/>
                      </a:stretch>
                    </p:blipFill>
                    <p:spPr bwMode="auto">
                      <a:xfrm>
                        <a:off x="166558" y="5048336"/>
                        <a:ext cx="4599996" cy="1526706"/>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CE7BC4C0-54BB-440C-A3F8-FA7540A6C062}"/>
              </a:ext>
            </a:extLst>
          </p:cNvPr>
          <p:cNvGraphicFramePr>
            <a:graphicFrameLocks noChangeAspect="1"/>
          </p:cNvGraphicFramePr>
          <p:nvPr/>
        </p:nvGraphicFramePr>
        <p:xfrm>
          <a:off x="5708532" y="3418399"/>
          <a:ext cx="2193925" cy="1023937"/>
        </p:xfrm>
        <a:graphic>
          <a:graphicData uri="http://schemas.openxmlformats.org/presentationml/2006/ole">
            <mc:AlternateContent xmlns:mc="http://schemas.openxmlformats.org/markup-compatibility/2006">
              <mc:Choice xmlns:v="urn:schemas-microsoft-com:vml" Requires="v">
                <p:oleObj name="Equation" r:id="rId6" imgW="1790640" imgH="838080" progId="Equation.DSMT4">
                  <p:embed/>
                </p:oleObj>
              </mc:Choice>
              <mc:Fallback>
                <p:oleObj name="Equation" r:id="rId6" imgW="1790640" imgH="838080" progId="Equation.DSMT4">
                  <p:embed/>
                  <p:pic>
                    <p:nvPicPr>
                      <p:cNvPr id="12" name="Object 11">
                        <a:extLst>
                          <a:ext uri="{FF2B5EF4-FFF2-40B4-BE49-F238E27FC236}">
                            <a16:creationId xmlns:a16="http://schemas.microsoft.com/office/drawing/2014/main" id="{CE7BC4C0-54BB-440C-A3F8-FA7540A6C062}"/>
                          </a:ext>
                        </a:extLst>
                      </p:cNvPr>
                      <p:cNvPicPr>
                        <a:picLocks noChangeAspect="1" noChangeArrowheads="1"/>
                      </p:cNvPicPr>
                      <p:nvPr/>
                    </p:nvPicPr>
                    <p:blipFill>
                      <a:blip r:embed="rId7"/>
                      <a:srcRect/>
                      <a:stretch>
                        <a:fillRect/>
                      </a:stretch>
                    </p:blipFill>
                    <p:spPr bwMode="auto">
                      <a:xfrm>
                        <a:off x="5708532" y="3418399"/>
                        <a:ext cx="2193925" cy="1023937"/>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54B45EC8-ED4C-4EE0-95F8-2F8D246AB19F}"/>
              </a:ext>
            </a:extLst>
          </p:cNvPr>
          <p:cNvSpPr txBox="1"/>
          <p:nvPr/>
        </p:nvSpPr>
        <p:spPr>
          <a:xfrm>
            <a:off x="5702949" y="3000432"/>
            <a:ext cx="1924886" cy="307777"/>
          </a:xfrm>
          <a:prstGeom prst="rect">
            <a:avLst/>
          </a:prstGeom>
          <a:noFill/>
        </p:spPr>
        <p:txBody>
          <a:bodyPr wrap="none" rtlCol="0">
            <a:spAutoFit/>
          </a:bodyPr>
          <a:lstStyle/>
          <a:p>
            <a:r>
              <a:rPr lang="en-US" sz="1400"/>
              <a:t>Turning point matching:</a:t>
            </a:r>
            <a:endParaRPr lang="en-US"/>
          </a:p>
        </p:txBody>
      </p:sp>
      <p:graphicFrame>
        <p:nvGraphicFramePr>
          <p:cNvPr id="19" name="Object 18">
            <a:extLst>
              <a:ext uri="{FF2B5EF4-FFF2-40B4-BE49-F238E27FC236}">
                <a16:creationId xmlns:a16="http://schemas.microsoft.com/office/drawing/2014/main" id="{6098E918-531A-4316-8172-EE5613AFC989}"/>
              </a:ext>
            </a:extLst>
          </p:cNvPr>
          <p:cNvGraphicFramePr>
            <a:graphicFrameLocks noChangeAspect="1"/>
          </p:cNvGraphicFramePr>
          <p:nvPr/>
        </p:nvGraphicFramePr>
        <p:xfrm>
          <a:off x="9759008" y="2294548"/>
          <a:ext cx="547157" cy="307776"/>
        </p:xfrm>
        <a:graphic>
          <a:graphicData uri="http://schemas.openxmlformats.org/presentationml/2006/ole">
            <mc:AlternateContent xmlns:mc="http://schemas.openxmlformats.org/markup-compatibility/2006">
              <mc:Choice xmlns:v="urn:schemas-microsoft-com:vml" Requires="v">
                <p:oleObj name="Equation" r:id="rId8" imgW="406080" imgH="228600" progId="Equation.DSMT4">
                  <p:embed/>
                </p:oleObj>
              </mc:Choice>
              <mc:Fallback>
                <p:oleObj name="Equation" r:id="rId8" imgW="406080" imgH="228600" progId="Equation.DSMT4">
                  <p:embed/>
                  <p:pic>
                    <p:nvPicPr>
                      <p:cNvPr id="19" name="Object 18">
                        <a:extLst>
                          <a:ext uri="{FF2B5EF4-FFF2-40B4-BE49-F238E27FC236}">
                            <a16:creationId xmlns:a16="http://schemas.microsoft.com/office/drawing/2014/main" id="{6098E918-531A-4316-8172-EE5613AFC989}"/>
                          </a:ext>
                        </a:extLst>
                      </p:cNvPr>
                      <p:cNvPicPr>
                        <a:picLocks noChangeAspect="1" noChangeArrowheads="1"/>
                      </p:cNvPicPr>
                      <p:nvPr/>
                    </p:nvPicPr>
                    <p:blipFill>
                      <a:blip r:embed="rId9"/>
                      <a:srcRect/>
                      <a:stretch>
                        <a:fillRect/>
                      </a:stretch>
                    </p:blipFill>
                    <p:spPr bwMode="auto">
                      <a:xfrm>
                        <a:off x="9759008" y="2294548"/>
                        <a:ext cx="547157" cy="307776"/>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5DE28BB6-BE58-49C7-8768-9D6CC87FD544}"/>
              </a:ext>
            </a:extLst>
          </p:cNvPr>
          <p:cNvSpPr txBox="1"/>
          <p:nvPr/>
        </p:nvSpPr>
        <p:spPr>
          <a:xfrm>
            <a:off x="9643639" y="1688632"/>
            <a:ext cx="2290307" cy="307777"/>
          </a:xfrm>
          <a:prstGeom prst="rect">
            <a:avLst/>
          </a:prstGeom>
          <a:noFill/>
        </p:spPr>
        <p:txBody>
          <a:bodyPr wrap="none" rtlCol="0">
            <a:spAutoFit/>
          </a:bodyPr>
          <a:lstStyle/>
          <a:p>
            <a:r>
              <a:rPr lang="en-US" sz="1400"/>
              <a:t>Boundary at x = ∞ requires:  </a:t>
            </a:r>
            <a:endParaRPr lang="en-US"/>
          </a:p>
        </p:txBody>
      </p:sp>
      <p:graphicFrame>
        <p:nvGraphicFramePr>
          <p:cNvPr id="22" name="Object 21">
            <a:extLst>
              <a:ext uri="{FF2B5EF4-FFF2-40B4-BE49-F238E27FC236}">
                <a16:creationId xmlns:a16="http://schemas.microsoft.com/office/drawing/2014/main" id="{46B1F826-21B2-4A73-960C-58B4AC175B4B}"/>
              </a:ext>
            </a:extLst>
          </p:cNvPr>
          <p:cNvGraphicFramePr>
            <a:graphicFrameLocks noChangeAspect="1"/>
          </p:cNvGraphicFramePr>
          <p:nvPr/>
        </p:nvGraphicFramePr>
        <p:xfrm>
          <a:off x="5702949" y="2061085"/>
          <a:ext cx="3627437" cy="800100"/>
        </p:xfrm>
        <a:graphic>
          <a:graphicData uri="http://schemas.openxmlformats.org/presentationml/2006/ole">
            <mc:AlternateContent xmlns:mc="http://schemas.openxmlformats.org/markup-compatibility/2006">
              <mc:Choice xmlns:v="urn:schemas-microsoft-com:vml" Requires="v">
                <p:oleObj name="Equation" r:id="rId10" imgW="2692080" imgH="596880" progId="Equation.DSMT4">
                  <p:embed/>
                </p:oleObj>
              </mc:Choice>
              <mc:Fallback>
                <p:oleObj name="Equation" r:id="rId10" imgW="2692080" imgH="596880" progId="Equation.DSMT4">
                  <p:embed/>
                  <p:pic>
                    <p:nvPicPr>
                      <p:cNvPr id="22" name="Object 21">
                        <a:extLst>
                          <a:ext uri="{FF2B5EF4-FFF2-40B4-BE49-F238E27FC236}">
                            <a16:creationId xmlns:a16="http://schemas.microsoft.com/office/drawing/2014/main" id="{46B1F826-21B2-4A73-960C-58B4AC175B4B}"/>
                          </a:ext>
                        </a:extLst>
                      </p:cNvPr>
                      <p:cNvPicPr>
                        <a:picLocks noChangeAspect="1" noChangeArrowheads="1"/>
                      </p:cNvPicPr>
                      <p:nvPr/>
                    </p:nvPicPr>
                    <p:blipFill>
                      <a:blip r:embed="rId11"/>
                      <a:srcRect/>
                      <a:stretch>
                        <a:fillRect/>
                      </a:stretch>
                    </p:blipFill>
                    <p:spPr bwMode="auto">
                      <a:xfrm>
                        <a:off x="5702949" y="2061085"/>
                        <a:ext cx="3627437" cy="800100"/>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64F53856-3447-4FD8-B9EF-D8864C954C4C}"/>
              </a:ext>
            </a:extLst>
          </p:cNvPr>
          <p:cNvSpPr txBox="1"/>
          <p:nvPr/>
        </p:nvSpPr>
        <p:spPr>
          <a:xfrm>
            <a:off x="5674668" y="1694052"/>
            <a:ext cx="2227789" cy="307777"/>
          </a:xfrm>
          <a:prstGeom prst="rect">
            <a:avLst/>
          </a:prstGeom>
          <a:noFill/>
        </p:spPr>
        <p:txBody>
          <a:bodyPr wrap="none" rtlCol="0">
            <a:spAutoFit/>
          </a:bodyPr>
          <a:lstStyle/>
          <a:p>
            <a:r>
              <a:rPr lang="en-US" sz="1400"/>
              <a:t>Boundary at x = 0 requires:  </a:t>
            </a:r>
            <a:endParaRPr lang="en-US"/>
          </a:p>
        </p:txBody>
      </p:sp>
      <p:graphicFrame>
        <p:nvGraphicFramePr>
          <p:cNvPr id="15" name="Object 14">
            <a:extLst>
              <a:ext uri="{FF2B5EF4-FFF2-40B4-BE49-F238E27FC236}">
                <a16:creationId xmlns:a16="http://schemas.microsoft.com/office/drawing/2014/main" id="{1DEC8E3F-0867-4C23-8AEC-DD136351B2EA}"/>
              </a:ext>
            </a:extLst>
          </p:cNvPr>
          <p:cNvGraphicFramePr>
            <a:graphicFrameLocks noChangeAspect="1"/>
          </p:cNvGraphicFramePr>
          <p:nvPr>
            <p:extLst>
              <p:ext uri="{D42A27DB-BD31-4B8C-83A1-F6EECF244321}">
                <p14:modId xmlns:p14="http://schemas.microsoft.com/office/powerpoint/2010/main" val="1438958507"/>
              </p:ext>
            </p:extLst>
          </p:nvPr>
        </p:nvGraphicFramePr>
        <p:xfrm>
          <a:off x="5843702" y="4815200"/>
          <a:ext cx="4462463" cy="1917700"/>
        </p:xfrm>
        <a:graphic>
          <a:graphicData uri="http://schemas.openxmlformats.org/presentationml/2006/ole">
            <mc:AlternateContent xmlns:mc="http://schemas.openxmlformats.org/markup-compatibility/2006">
              <mc:Choice xmlns:v="urn:schemas-microsoft-com:vml" Requires="v">
                <p:oleObj name="Equation" r:id="rId12" imgW="3759120" imgH="1650960" progId="Equation.DSMT4">
                  <p:embed/>
                </p:oleObj>
              </mc:Choice>
              <mc:Fallback>
                <p:oleObj name="Equation" r:id="rId12" imgW="3759120" imgH="1650960" progId="Equation.DSMT4">
                  <p:embed/>
                  <p:pic>
                    <p:nvPicPr>
                      <p:cNvPr id="15" name="Object 14">
                        <a:extLst>
                          <a:ext uri="{FF2B5EF4-FFF2-40B4-BE49-F238E27FC236}">
                            <a16:creationId xmlns:a16="http://schemas.microsoft.com/office/drawing/2014/main" id="{1DEC8E3F-0867-4C23-8AEC-DD136351B2EA}"/>
                          </a:ext>
                        </a:extLst>
                      </p:cNvPr>
                      <p:cNvPicPr>
                        <a:picLocks noChangeAspect="1" noChangeArrowheads="1"/>
                      </p:cNvPicPr>
                      <p:nvPr/>
                    </p:nvPicPr>
                    <p:blipFill>
                      <a:blip r:embed="rId13"/>
                      <a:srcRect/>
                      <a:stretch>
                        <a:fillRect/>
                      </a:stretch>
                    </p:blipFill>
                    <p:spPr bwMode="auto">
                      <a:xfrm>
                        <a:off x="5843702" y="4815200"/>
                        <a:ext cx="4462463" cy="191770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3666412B-FB99-CE86-1E01-201D0584B712}"/>
              </a:ext>
            </a:extLst>
          </p:cNvPr>
          <p:cNvSpPr txBox="1"/>
          <p:nvPr/>
        </p:nvSpPr>
        <p:spPr>
          <a:xfrm>
            <a:off x="5426880" y="57885"/>
            <a:ext cx="1692406" cy="584775"/>
          </a:xfrm>
          <a:prstGeom prst="rect">
            <a:avLst/>
          </a:prstGeom>
          <a:noFill/>
        </p:spPr>
        <p:txBody>
          <a:bodyPr wrap="square" rtlCol="0">
            <a:spAutoFit/>
          </a:bodyPr>
          <a:lstStyle/>
          <a:p>
            <a:r>
              <a:rPr lang="en-US" sz="3200" b="1" u="sng"/>
              <a:t>WKB 1D</a:t>
            </a:r>
          </a:p>
        </p:txBody>
      </p:sp>
    </p:spTree>
    <p:extLst>
      <p:ext uri="{BB962C8B-B14F-4D97-AF65-F5344CB8AC3E}">
        <p14:creationId xmlns:p14="http://schemas.microsoft.com/office/powerpoint/2010/main" val="2980539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140001" y="179418"/>
            <a:ext cx="4558095" cy="584775"/>
          </a:xfrm>
          <a:prstGeom prst="rect">
            <a:avLst/>
          </a:prstGeom>
          <a:noFill/>
        </p:spPr>
        <p:txBody>
          <a:bodyPr wrap="square" rtlCol="0">
            <a:spAutoFit/>
          </a:bodyPr>
          <a:lstStyle/>
          <a:p>
            <a:r>
              <a:rPr lang="en-US" sz="3200" b="1" u="sng"/>
              <a:t>Total Angular Momentum</a:t>
            </a:r>
            <a:endParaRPr lang="en-US" sz="3600" b="1" u="sng"/>
          </a:p>
        </p:txBody>
      </p:sp>
      <p:sp>
        <p:nvSpPr>
          <p:cNvPr id="33" name="Rectangle 32">
            <a:extLst>
              <a:ext uri="{FF2B5EF4-FFF2-40B4-BE49-F238E27FC236}">
                <a16:creationId xmlns:a16="http://schemas.microsoft.com/office/drawing/2014/main" id="{DA6CBFA1-5B10-42C8-B93D-ACCC00F385FA}"/>
              </a:ext>
            </a:extLst>
          </p:cNvPr>
          <p:cNvSpPr/>
          <p:nvPr/>
        </p:nvSpPr>
        <p:spPr>
          <a:xfrm>
            <a:off x="354346" y="783235"/>
            <a:ext cx="4275466"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Total Angular Momentum eigenstates</a:t>
            </a:r>
            <a:endParaRPr lang="en-US">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5F64BCD8-02F4-4B63-A3BF-BC42FB5A05C3}"/>
              </a:ext>
            </a:extLst>
          </p:cNvPr>
          <p:cNvSpPr txBox="1"/>
          <p:nvPr/>
        </p:nvSpPr>
        <p:spPr>
          <a:xfrm flipH="1">
            <a:off x="354346" y="1084083"/>
            <a:ext cx="11184062" cy="523220"/>
          </a:xfrm>
          <a:prstGeom prst="rect">
            <a:avLst/>
          </a:prstGeom>
          <a:noFill/>
        </p:spPr>
        <p:txBody>
          <a:bodyPr wrap="square" rtlCol="0">
            <a:spAutoFit/>
          </a:bodyPr>
          <a:lstStyle/>
          <a:p>
            <a:r>
              <a:rPr lang="en-US" sz="1400"/>
              <a:t>We can do the angular momentum eigenstate analysis purely algebraically, and in the process work out spin eigenstates too.  Since what follows applies equally to L and S, we’ll just call it J.  We’ll look for simultaneous eigenstates of J</a:t>
            </a:r>
            <a:r>
              <a:rPr lang="en-US" sz="1400" baseline="-25000"/>
              <a:t>z</a:t>
            </a:r>
            <a:r>
              <a:rPr lang="en-US" sz="1400"/>
              <a:t>,and J</a:t>
            </a:r>
            <a:r>
              <a:rPr lang="en-US" sz="1400" baseline="30000"/>
              <a:t>2</a:t>
            </a:r>
            <a:r>
              <a:rPr lang="en-US" sz="1400"/>
              <a:t>: |jm&gt;.  And we’ll define the eigenvalues as:</a:t>
            </a:r>
            <a:endParaRPr lang="en-US" sz="1600"/>
          </a:p>
        </p:txBody>
      </p:sp>
      <p:graphicFrame>
        <p:nvGraphicFramePr>
          <p:cNvPr id="7" name="Object 6">
            <a:extLst>
              <a:ext uri="{FF2B5EF4-FFF2-40B4-BE49-F238E27FC236}">
                <a16:creationId xmlns:a16="http://schemas.microsoft.com/office/drawing/2014/main" id="{F24BD253-49ED-499E-A741-E5F836C4B611}"/>
              </a:ext>
            </a:extLst>
          </p:cNvPr>
          <p:cNvGraphicFramePr>
            <a:graphicFrameLocks noChangeAspect="1"/>
          </p:cNvGraphicFramePr>
          <p:nvPr>
            <p:extLst>
              <p:ext uri="{D42A27DB-BD31-4B8C-83A1-F6EECF244321}">
                <p14:modId xmlns:p14="http://schemas.microsoft.com/office/powerpoint/2010/main" val="226665161"/>
              </p:ext>
            </p:extLst>
          </p:nvPr>
        </p:nvGraphicFramePr>
        <p:xfrm>
          <a:off x="9643422" y="1673628"/>
          <a:ext cx="1730375" cy="787400"/>
        </p:xfrm>
        <a:graphic>
          <a:graphicData uri="http://schemas.openxmlformats.org/presentationml/2006/ole">
            <mc:AlternateContent xmlns:mc="http://schemas.openxmlformats.org/markup-compatibility/2006">
              <mc:Choice xmlns:v="urn:schemas-microsoft-com:vml" Requires="v">
                <p:oleObj name="Equation" r:id="rId3" imgW="1244520" imgH="558720" progId="Equation.DSMT4">
                  <p:embed/>
                </p:oleObj>
              </mc:Choice>
              <mc:Fallback>
                <p:oleObj name="Equation" r:id="rId3" imgW="1244520" imgH="558720" progId="Equation.DSMT4">
                  <p:embed/>
                  <p:pic>
                    <p:nvPicPr>
                      <p:cNvPr id="0" name="Object 1"/>
                      <p:cNvPicPr>
                        <a:picLocks noChangeAspect="1" noChangeArrowheads="1"/>
                      </p:cNvPicPr>
                      <p:nvPr/>
                    </p:nvPicPr>
                    <p:blipFill>
                      <a:blip r:embed="rId4"/>
                      <a:srcRect/>
                      <a:stretch>
                        <a:fillRect/>
                      </a:stretch>
                    </p:blipFill>
                    <p:spPr bwMode="auto">
                      <a:xfrm>
                        <a:off x="9643422" y="1673628"/>
                        <a:ext cx="1730375" cy="787400"/>
                      </a:xfrm>
                      <a:prstGeom prst="rect">
                        <a:avLst/>
                      </a:prstGeom>
                      <a:solidFill>
                        <a:schemeClr val="accent1">
                          <a:lumMod val="20000"/>
                          <a:lumOff val="80000"/>
                        </a:schemeClr>
                      </a:solidFill>
                    </p:spPr>
                  </p:pic>
                </p:oleObj>
              </mc:Fallback>
            </mc:AlternateContent>
          </a:graphicData>
        </a:graphic>
      </p:graphicFrame>
      <p:graphicFrame>
        <p:nvGraphicFramePr>
          <p:cNvPr id="13" name="Object 12">
            <a:extLst>
              <a:ext uri="{FF2B5EF4-FFF2-40B4-BE49-F238E27FC236}">
                <a16:creationId xmlns:a16="http://schemas.microsoft.com/office/drawing/2014/main" id="{2EB7F81D-5062-4276-886C-1AEAEF87717D}"/>
              </a:ext>
            </a:extLst>
          </p:cNvPr>
          <p:cNvGraphicFramePr>
            <a:graphicFrameLocks noChangeAspect="1"/>
          </p:cNvGraphicFramePr>
          <p:nvPr>
            <p:extLst>
              <p:ext uri="{D42A27DB-BD31-4B8C-83A1-F6EECF244321}">
                <p14:modId xmlns:p14="http://schemas.microsoft.com/office/powerpoint/2010/main" val="4120591485"/>
              </p:ext>
            </p:extLst>
          </p:nvPr>
        </p:nvGraphicFramePr>
        <p:xfrm>
          <a:off x="377202" y="2913912"/>
          <a:ext cx="2316162" cy="706437"/>
        </p:xfrm>
        <a:graphic>
          <a:graphicData uri="http://schemas.openxmlformats.org/presentationml/2006/ole">
            <mc:AlternateContent xmlns:mc="http://schemas.openxmlformats.org/markup-compatibility/2006">
              <mc:Choice xmlns:v="urn:schemas-microsoft-com:vml" Requires="v">
                <p:oleObj name="Equation" r:id="rId5" imgW="1739880" imgH="533160" progId="Equation.DSMT4">
                  <p:embed/>
                </p:oleObj>
              </mc:Choice>
              <mc:Fallback>
                <p:oleObj name="Equation" r:id="rId5" imgW="1739880" imgH="533160" progId="Equation.DSMT4">
                  <p:embed/>
                  <p:pic>
                    <p:nvPicPr>
                      <p:cNvPr id="0" name="Object 5"/>
                      <p:cNvPicPr>
                        <a:picLocks noChangeAspect="1" noChangeArrowheads="1"/>
                      </p:cNvPicPr>
                      <p:nvPr/>
                    </p:nvPicPr>
                    <p:blipFill>
                      <a:blip r:embed="rId6"/>
                      <a:srcRect/>
                      <a:stretch>
                        <a:fillRect/>
                      </a:stretch>
                    </p:blipFill>
                    <p:spPr bwMode="auto">
                      <a:xfrm>
                        <a:off x="377202" y="2913912"/>
                        <a:ext cx="2316162" cy="706437"/>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E8182C92-568C-485F-9DAB-06F4C4198EB4}"/>
              </a:ext>
            </a:extLst>
          </p:cNvPr>
          <p:cNvGraphicFramePr>
            <a:graphicFrameLocks noChangeAspect="1"/>
          </p:cNvGraphicFramePr>
          <p:nvPr>
            <p:extLst>
              <p:ext uri="{D42A27DB-BD31-4B8C-83A1-F6EECF244321}">
                <p14:modId xmlns:p14="http://schemas.microsoft.com/office/powerpoint/2010/main" val="2898410567"/>
              </p:ext>
            </p:extLst>
          </p:nvPr>
        </p:nvGraphicFramePr>
        <p:xfrm>
          <a:off x="379376" y="4927743"/>
          <a:ext cx="1778246" cy="350066"/>
        </p:xfrm>
        <a:graphic>
          <a:graphicData uri="http://schemas.openxmlformats.org/presentationml/2006/ole">
            <mc:AlternateContent xmlns:mc="http://schemas.openxmlformats.org/markup-compatibility/2006">
              <mc:Choice xmlns:v="urn:schemas-microsoft-com:vml" Requires="v">
                <p:oleObj name="Equation" r:id="rId7" imgW="1307880" imgH="253800" progId="Equation.DSMT4">
                  <p:embed/>
                </p:oleObj>
              </mc:Choice>
              <mc:Fallback>
                <p:oleObj name="Equation" r:id="rId7" imgW="1307880" imgH="253800" progId="Equation.DSMT4">
                  <p:embed/>
                  <p:pic>
                    <p:nvPicPr>
                      <p:cNvPr id="0" name="Object 13"/>
                      <p:cNvPicPr>
                        <a:picLocks noChangeAspect="1" noChangeArrowheads="1"/>
                      </p:cNvPicPr>
                      <p:nvPr/>
                    </p:nvPicPr>
                    <p:blipFill>
                      <a:blip r:embed="rId8"/>
                      <a:srcRect/>
                      <a:stretch>
                        <a:fillRect/>
                      </a:stretch>
                    </p:blipFill>
                    <p:spPr bwMode="auto">
                      <a:xfrm>
                        <a:off x="379376" y="4927743"/>
                        <a:ext cx="1778246" cy="350066"/>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F4F6BB18-2462-4B35-B03F-6238293DB816}"/>
              </a:ext>
            </a:extLst>
          </p:cNvPr>
          <p:cNvGraphicFramePr>
            <a:graphicFrameLocks noChangeAspect="1"/>
          </p:cNvGraphicFramePr>
          <p:nvPr>
            <p:extLst>
              <p:ext uri="{D42A27DB-BD31-4B8C-83A1-F6EECF244321}">
                <p14:modId xmlns:p14="http://schemas.microsoft.com/office/powerpoint/2010/main" val="2202393459"/>
              </p:ext>
            </p:extLst>
          </p:nvPr>
        </p:nvGraphicFramePr>
        <p:xfrm>
          <a:off x="366147" y="5758156"/>
          <a:ext cx="1989998" cy="930600"/>
        </p:xfrm>
        <a:graphic>
          <a:graphicData uri="http://schemas.openxmlformats.org/presentationml/2006/ole">
            <mc:AlternateContent xmlns:mc="http://schemas.openxmlformats.org/markup-compatibility/2006">
              <mc:Choice xmlns:v="urn:schemas-microsoft-com:vml" Requires="v">
                <p:oleObj name="Equation" r:id="rId9" imgW="1739880" imgH="812520" progId="Equation.DSMT4">
                  <p:embed/>
                </p:oleObj>
              </mc:Choice>
              <mc:Fallback>
                <p:oleObj name="Equation" r:id="rId9" imgW="1739880" imgH="812520" progId="Equation.DSMT4">
                  <p:embed/>
                  <p:pic>
                    <p:nvPicPr>
                      <p:cNvPr id="0" name="Object 17"/>
                      <p:cNvPicPr>
                        <a:picLocks noChangeAspect="1" noChangeArrowheads="1"/>
                      </p:cNvPicPr>
                      <p:nvPr/>
                    </p:nvPicPr>
                    <p:blipFill>
                      <a:blip r:embed="rId10"/>
                      <a:srcRect/>
                      <a:stretch>
                        <a:fillRect/>
                      </a:stretch>
                    </p:blipFill>
                    <p:spPr bwMode="auto">
                      <a:xfrm>
                        <a:off x="366147" y="5758156"/>
                        <a:ext cx="1989998" cy="93060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BB58F75B-25EA-49B0-AD83-3817AB6C645D}"/>
              </a:ext>
            </a:extLst>
          </p:cNvPr>
          <p:cNvGraphicFramePr>
            <a:graphicFrameLocks noChangeAspect="1"/>
          </p:cNvGraphicFramePr>
          <p:nvPr>
            <p:extLst>
              <p:ext uri="{D42A27DB-BD31-4B8C-83A1-F6EECF244321}">
                <p14:modId xmlns:p14="http://schemas.microsoft.com/office/powerpoint/2010/main" val="446056837"/>
              </p:ext>
            </p:extLst>
          </p:nvPr>
        </p:nvGraphicFramePr>
        <p:xfrm>
          <a:off x="7008813" y="2620021"/>
          <a:ext cx="4364984" cy="1355028"/>
        </p:xfrm>
        <a:graphic>
          <a:graphicData uri="http://schemas.openxmlformats.org/presentationml/2006/ole">
            <mc:AlternateContent xmlns:mc="http://schemas.openxmlformats.org/markup-compatibility/2006">
              <mc:Choice xmlns:v="urn:schemas-microsoft-com:vml" Requires="v">
                <p:oleObj name="Equation" r:id="rId11" imgW="3797280" imgH="1168200" progId="Equation.DSMT4">
                  <p:embed/>
                </p:oleObj>
              </mc:Choice>
              <mc:Fallback>
                <p:oleObj name="Equation" r:id="rId11" imgW="3797280" imgH="1168200" progId="Equation.DSMT4">
                  <p:embed/>
                  <p:pic>
                    <p:nvPicPr>
                      <p:cNvPr id="0" name="Object 19"/>
                      <p:cNvPicPr>
                        <a:picLocks noChangeAspect="1" noChangeArrowheads="1"/>
                      </p:cNvPicPr>
                      <p:nvPr/>
                    </p:nvPicPr>
                    <p:blipFill>
                      <a:blip r:embed="rId12"/>
                      <a:srcRect/>
                      <a:stretch>
                        <a:fillRect/>
                      </a:stretch>
                    </p:blipFill>
                    <p:spPr bwMode="auto">
                      <a:xfrm>
                        <a:off x="7008813" y="2620021"/>
                        <a:ext cx="4364984" cy="1355028"/>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9D7AD5CE-994E-4A0F-9182-EA275D168ECA}"/>
              </a:ext>
            </a:extLst>
          </p:cNvPr>
          <p:cNvSpPr txBox="1"/>
          <p:nvPr/>
        </p:nvSpPr>
        <p:spPr>
          <a:xfrm>
            <a:off x="326630" y="2561120"/>
            <a:ext cx="1997470" cy="307777"/>
          </a:xfrm>
          <a:prstGeom prst="rect">
            <a:avLst/>
          </a:prstGeom>
          <a:noFill/>
        </p:spPr>
        <p:txBody>
          <a:bodyPr wrap="none" rtlCol="0">
            <a:spAutoFit/>
          </a:bodyPr>
          <a:lstStyle/>
          <a:p>
            <a:r>
              <a:rPr lang="en-US" sz="1400"/>
              <a:t>It follows from here that </a:t>
            </a:r>
            <a:endParaRPr lang="en-US"/>
          </a:p>
        </p:txBody>
      </p:sp>
      <p:graphicFrame>
        <p:nvGraphicFramePr>
          <p:cNvPr id="8" name="Object 7">
            <a:extLst>
              <a:ext uri="{FF2B5EF4-FFF2-40B4-BE49-F238E27FC236}">
                <a16:creationId xmlns:a16="http://schemas.microsoft.com/office/drawing/2014/main" id="{BEF285B8-D712-4EEB-884A-002EEFE510B6}"/>
              </a:ext>
            </a:extLst>
          </p:cNvPr>
          <p:cNvGraphicFramePr>
            <a:graphicFrameLocks noChangeAspect="1"/>
          </p:cNvGraphicFramePr>
          <p:nvPr>
            <p:extLst>
              <p:ext uri="{D42A27DB-BD31-4B8C-83A1-F6EECF244321}">
                <p14:modId xmlns:p14="http://schemas.microsoft.com/office/powerpoint/2010/main" val="2549610417"/>
              </p:ext>
            </p:extLst>
          </p:nvPr>
        </p:nvGraphicFramePr>
        <p:xfrm>
          <a:off x="417513" y="1673628"/>
          <a:ext cx="1966913" cy="693738"/>
        </p:xfrm>
        <a:graphic>
          <a:graphicData uri="http://schemas.openxmlformats.org/presentationml/2006/ole">
            <mc:AlternateContent xmlns:mc="http://schemas.openxmlformats.org/markup-compatibility/2006">
              <mc:Choice xmlns:v="urn:schemas-microsoft-com:vml" Requires="v">
                <p:oleObj name="Equation" r:id="rId13" imgW="1523880" imgH="533160" progId="Equation.DSMT4">
                  <p:embed/>
                </p:oleObj>
              </mc:Choice>
              <mc:Fallback>
                <p:oleObj name="Equation" r:id="rId13" imgW="1523880" imgH="533160" progId="Equation.DSMT4">
                  <p:embed/>
                  <p:pic>
                    <p:nvPicPr>
                      <p:cNvPr id="0" name="Object 86"/>
                      <p:cNvPicPr>
                        <a:picLocks noChangeAspect="1" noChangeArrowheads="1"/>
                      </p:cNvPicPr>
                      <p:nvPr/>
                    </p:nvPicPr>
                    <p:blipFill>
                      <a:blip r:embed="rId14"/>
                      <a:srcRect/>
                      <a:stretch>
                        <a:fillRect/>
                      </a:stretch>
                    </p:blipFill>
                    <p:spPr bwMode="auto">
                      <a:xfrm>
                        <a:off x="417513" y="1673628"/>
                        <a:ext cx="1966913" cy="693738"/>
                      </a:xfrm>
                      <a:prstGeom prst="rect">
                        <a:avLst/>
                      </a:prstGeom>
                      <a:noFill/>
                    </p:spPr>
                  </p:pic>
                </p:oleObj>
              </mc:Fallback>
            </mc:AlternateContent>
          </a:graphicData>
        </a:graphic>
      </p:graphicFrame>
      <p:sp>
        <p:nvSpPr>
          <p:cNvPr id="9" name="Rectangle 8">
            <a:extLst>
              <a:ext uri="{FF2B5EF4-FFF2-40B4-BE49-F238E27FC236}">
                <a16:creationId xmlns:a16="http://schemas.microsoft.com/office/drawing/2014/main" id="{B02C2A0B-BFAF-41D5-A647-824CA4B4942C}"/>
              </a:ext>
            </a:extLst>
          </p:cNvPr>
          <p:cNvSpPr/>
          <p:nvPr/>
        </p:nvSpPr>
        <p:spPr>
          <a:xfrm>
            <a:off x="2466502" y="1683342"/>
            <a:ext cx="7094844" cy="738664"/>
          </a:xfrm>
          <a:prstGeom prst="rect">
            <a:avLst/>
          </a:prstGeom>
        </p:spPr>
        <p:txBody>
          <a:bodyPr wrap="square">
            <a:spAutoFit/>
          </a:bodyPr>
          <a:lstStyle/>
          <a:p>
            <a:r>
              <a:rPr lang="en-US" sz="1400"/>
              <a:t>As of yet, we are not making any assumptions about what j and m can be, though.  To proceed we’ll use analogy with HO eigenstates from future, we need creation/annihilation operators, defined by the top line, and assuming a linear combination of J’s, we get the bottom line:</a:t>
            </a:r>
          </a:p>
        </p:txBody>
      </p:sp>
      <p:sp>
        <p:nvSpPr>
          <p:cNvPr id="22" name="TextBox 21">
            <a:extLst>
              <a:ext uri="{FF2B5EF4-FFF2-40B4-BE49-F238E27FC236}">
                <a16:creationId xmlns:a16="http://schemas.microsoft.com/office/drawing/2014/main" id="{3F9415B2-BB36-4DA6-90C0-67DBE1E149FE}"/>
              </a:ext>
            </a:extLst>
          </p:cNvPr>
          <p:cNvSpPr txBox="1"/>
          <p:nvPr/>
        </p:nvSpPr>
        <p:spPr>
          <a:xfrm>
            <a:off x="326630" y="3824805"/>
            <a:ext cx="402611" cy="307777"/>
          </a:xfrm>
          <a:prstGeom prst="rect">
            <a:avLst/>
          </a:prstGeom>
          <a:noFill/>
        </p:spPr>
        <p:txBody>
          <a:bodyPr wrap="none" rtlCol="0">
            <a:spAutoFit/>
          </a:bodyPr>
          <a:lstStyle/>
          <a:p>
            <a:r>
              <a:rPr lang="en-US" sz="1400"/>
              <a:t>So,</a:t>
            </a:r>
            <a:endParaRPr lang="en-US"/>
          </a:p>
        </p:txBody>
      </p:sp>
      <p:graphicFrame>
        <p:nvGraphicFramePr>
          <p:cNvPr id="23" name="Object 22">
            <a:extLst>
              <a:ext uri="{FF2B5EF4-FFF2-40B4-BE49-F238E27FC236}">
                <a16:creationId xmlns:a16="http://schemas.microsoft.com/office/drawing/2014/main" id="{124F7961-B07E-4055-B552-EE0FB229E86D}"/>
              </a:ext>
            </a:extLst>
          </p:cNvPr>
          <p:cNvGraphicFramePr>
            <a:graphicFrameLocks noChangeAspect="1"/>
          </p:cNvGraphicFramePr>
          <p:nvPr>
            <p:extLst>
              <p:ext uri="{D42A27DB-BD31-4B8C-83A1-F6EECF244321}">
                <p14:modId xmlns:p14="http://schemas.microsoft.com/office/powerpoint/2010/main" val="3531895030"/>
              </p:ext>
            </p:extLst>
          </p:nvPr>
        </p:nvGraphicFramePr>
        <p:xfrm>
          <a:off x="737403" y="3827081"/>
          <a:ext cx="1673225" cy="336550"/>
        </p:xfrm>
        <a:graphic>
          <a:graphicData uri="http://schemas.openxmlformats.org/presentationml/2006/ole">
            <mc:AlternateContent xmlns:mc="http://schemas.openxmlformats.org/markup-compatibility/2006">
              <mc:Choice xmlns:v="urn:schemas-microsoft-com:vml" Requires="v">
                <p:oleObj name="Equation" r:id="rId15" imgW="1257120" imgH="253800" progId="Equation.DSMT4">
                  <p:embed/>
                </p:oleObj>
              </mc:Choice>
              <mc:Fallback>
                <p:oleObj name="Equation" r:id="rId15" imgW="1257120" imgH="253800" progId="Equation.DSMT4">
                  <p:embed/>
                  <p:pic>
                    <p:nvPicPr>
                      <p:cNvPr id="13" name="Object 12">
                        <a:extLst>
                          <a:ext uri="{FF2B5EF4-FFF2-40B4-BE49-F238E27FC236}">
                            <a16:creationId xmlns:a16="http://schemas.microsoft.com/office/drawing/2014/main" id="{2EB7F81D-5062-4276-886C-1AEAEF87717D}"/>
                          </a:ext>
                        </a:extLst>
                      </p:cNvPr>
                      <p:cNvPicPr>
                        <a:picLocks noChangeAspect="1" noChangeArrowheads="1"/>
                      </p:cNvPicPr>
                      <p:nvPr/>
                    </p:nvPicPr>
                    <p:blipFill>
                      <a:blip r:embed="rId16"/>
                      <a:srcRect/>
                      <a:stretch>
                        <a:fillRect/>
                      </a:stretch>
                    </p:blipFill>
                    <p:spPr bwMode="auto">
                      <a:xfrm>
                        <a:off x="737403" y="3827081"/>
                        <a:ext cx="1673225" cy="33655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B76A29D6-BDEA-416A-9D67-D5ABBB6AF052}"/>
              </a:ext>
            </a:extLst>
          </p:cNvPr>
          <p:cNvSpPr txBox="1"/>
          <p:nvPr/>
        </p:nvSpPr>
        <p:spPr>
          <a:xfrm>
            <a:off x="326630" y="4284077"/>
            <a:ext cx="2895710" cy="523220"/>
          </a:xfrm>
          <a:prstGeom prst="rect">
            <a:avLst/>
          </a:prstGeom>
          <a:noFill/>
        </p:spPr>
        <p:txBody>
          <a:bodyPr wrap="square" rtlCol="0">
            <a:spAutoFit/>
          </a:bodyPr>
          <a:lstStyle/>
          <a:p>
            <a:r>
              <a:rPr lang="en-US" sz="1400"/>
              <a:t>To find the normalization constant we need the following identity….</a:t>
            </a:r>
            <a:endParaRPr lang="en-US"/>
          </a:p>
        </p:txBody>
      </p:sp>
      <p:sp>
        <p:nvSpPr>
          <p:cNvPr id="14" name="TextBox 13">
            <a:extLst>
              <a:ext uri="{FF2B5EF4-FFF2-40B4-BE49-F238E27FC236}">
                <a16:creationId xmlns:a16="http://schemas.microsoft.com/office/drawing/2014/main" id="{08329A92-32E3-4687-9A1C-5A3CD1FE3F46}"/>
              </a:ext>
            </a:extLst>
          </p:cNvPr>
          <p:cNvSpPr txBox="1"/>
          <p:nvPr/>
        </p:nvSpPr>
        <p:spPr>
          <a:xfrm>
            <a:off x="326630" y="5374963"/>
            <a:ext cx="1859017" cy="307777"/>
          </a:xfrm>
          <a:prstGeom prst="rect">
            <a:avLst/>
          </a:prstGeom>
          <a:noFill/>
        </p:spPr>
        <p:txBody>
          <a:bodyPr wrap="square" rtlCol="0">
            <a:spAutoFit/>
          </a:bodyPr>
          <a:lstStyle/>
          <a:p>
            <a:r>
              <a:rPr lang="en-US" sz="1400"/>
              <a:t>And we find:</a:t>
            </a:r>
            <a:endParaRPr lang="en-US"/>
          </a:p>
        </p:txBody>
      </p:sp>
      <p:sp>
        <p:nvSpPr>
          <p:cNvPr id="27" name="TextBox 26">
            <a:extLst>
              <a:ext uri="{FF2B5EF4-FFF2-40B4-BE49-F238E27FC236}">
                <a16:creationId xmlns:a16="http://schemas.microsoft.com/office/drawing/2014/main" id="{8411A180-A639-4667-9600-CC36CD3B8AD9}"/>
              </a:ext>
            </a:extLst>
          </p:cNvPr>
          <p:cNvSpPr txBox="1"/>
          <p:nvPr/>
        </p:nvSpPr>
        <p:spPr>
          <a:xfrm>
            <a:off x="3735617" y="2571522"/>
            <a:ext cx="3057069" cy="1600438"/>
          </a:xfrm>
          <a:prstGeom prst="rect">
            <a:avLst/>
          </a:prstGeom>
          <a:noFill/>
        </p:spPr>
        <p:txBody>
          <a:bodyPr wrap="square" rtlCol="0">
            <a:spAutoFit/>
          </a:bodyPr>
          <a:lstStyle/>
          <a:p>
            <a:r>
              <a:rPr lang="en-US" sz="1400"/>
              <a:t>It is apparent that m</a:t>
            </a:r>
            <a:r>
              <a:rPr lang="en-US" sz="1400" baseline="-25000"/>
              <a:t>max</a:t>
            </a:r>
            <a:r>
              <a:rPr lang="en-US" sz="1400"/>
              <a:t> is j and m</a:t>
            </a:r>
            <a:r>
              <a:rPr lang="en-US" sz="1400" baseline="-25000"/>
              <a:t>min</a:t>
            </a:r>
            <a:r>
              <a:rPr lang="en-US" sz="1400"/>
              <a:t> = -j – otherwise the normalization constant would be imaginary, which we cannot have.  Furthermore, it is evident that m</a:t>
            </a:r>
            <a:r>
              <a:rPr lang="en-US" sz="1400" baseline="-25000"/>
              <a:t>max</a:t>
            </a:r>
            <a:r>
              <a:rPr lang="en-US" sz="1400"/>
              <a:t> – m</a:t>
            </a:r>
            <a:r>
              <a:rPr lang="en-US" sz="1400" baseline="-25000"/>
              <a:t>min</a:t>
            </a:r>
            <a:r>
              <a:rPr lang="en-US" sz="1400"/>
              <a:t>, which is even must be an integer.  So this suggests j is a half-integer.</a:t>
            </a:r>
            <a:endParaRPr lang="en-US"/>
          </a:p>
        </p:txBody>
      </p:sp>
      <p:sp>
        <p:nvSpPr>
          <p:cNvPr id="15" name="TextBox 14">
            <a:extLst>
              <a:ext uri="{FF2B5EF4-FFF2-40B4-BE49-F238E27FC236}">
                <a16:creationId xmlns:a16="http://schemas.microsoft.com/office/drawing/2014/main" id="{9D3B4A6F-9E6D-48DD-AD6D-D8880E1C5CEC}"/>
              </a:ext>
            </a:extLst>
          </p:cNvPr>
          <p:cNvSpPr txBox="1"/>
          <p:nvPr/>
        </p:nvSpPr>
        <p:spPr>
          <a:xfrm>
            <a:off x="3735617" y="4286478"/>
            <a:ext cx="7638180" cy="954107"/>
          </a:xfrm>
          <a:prstGeom prst="rect">
            <a:avLst/>
          </a:prstGeom>
          <a:noFill/>
        </p:spPr>
        <p:txBody>
          <a:bodyPr wrap="square" rtlCol="0">
            <a:spAutoFit/>
          </a:bodyPr>
          <a:lstStyle/>
          <a:p>
            <a:r>
              <a:rPr lang="en-US" sz="1400"/>
              <a:t>It is clear from our discussion of L</a:t>
            </a:r>
            <a:r>
              <a:rPr lang="en-US" sz="1400" baseline="-25000"/>
              <a:t>z</a:t>
            </a:r>
            <a:r>
              <a:rPr lang="en-US" sz="1400"/>
              <a:t> eigenfunctions that m must be an integer if we’re representing orbital states, otherwise we cannot enforce periodicity.  So that means the half-values must represent spin states (spin-angular momentum).  This successfully predicts that spin states can be at most be subdivided into half-values.  Protons/electrons possess s = ½ values.  </a:t>
            </a:r>
            <a:endParaRPr lang="en-US"/>
          </a:p>
        </p:txBody>
      </p:sp>
      <p:graphicFrame>
        <p:nvGraphicFramePr>
          <p:cNvPr id="18" name="Object 17">
            <a:extLst>
              <a:ext uri="{FF2B5EF4-FFF2-40B4-BE49-F238E27FC236}">
                <a16:creationId xmlns:a16="http://schemas.microsoft.com/office/drawing/2014/main" id="{3AF9B2D5-3E6C-440E-8FF1-08A213D7A58C}"/>
              </a:ext>
            </a:extLst>
          </p:cNvPr>
          <p:cNvGraphicFramePr>
            <a:graphicFrameLocks noChangeAspect="1"/>
          </p:cNvGraphicFramePr>
          <p:nvPr>
            <p:extLst>
              <p:ext uri="{D42A27DB-BD31-4B8C-83A1-F6EECF244321}">
                <p14:modId xmlns:p14="http://schemas.microsoft.com/office/powerpoint/2010/main" val="709729382"/>
              </p:ext>
            </p:extLst>
          </p:nvPr>
        </p:nvGraphicFramePr>
        <p:xfrm>
          <a:off x="7993063" y="5615443"/>
          <a:ext cx="3633787" cy="608013"/>
        </p:xfrm>
        <a:graphic>
          <a:graphicData uri="http://schemas.openxmlformats.org/presentationml/2006/ole">
            <mc:AlternateContent xmlns:mc="http://schemas.openxmlformats.org/markup-compatibility/2006">
              <mc:Choice xmlns:v="urn:schemas-microsoft-com:vml" Requires="v">
                <p:oleObj name="Equation" r:id="rId17" imgW="2882880" imgH="482400" progId="Equation.DSMT4">
                  <p:embed/>
                </p:oleObj>
              </mc:Choice>
              <mc:Fallback>
                <p:oleObj name="Equation" r:id="rId17" imgW="2882880" imgH="482400" progId="Equation.DSMT4">
                  <p:embed/>
                  <p:pic>
                    <p:nvPicPr>
                      <p:cNvPr id="0" name="Object 135"/>
                      <p:cNvPicPr>
                        <a:picLocks noChangeAspect="1" noChangeArrowheads="1"/>
                      </p:cNvPicPr>
                      <p:nvPr/>
                    </p:nvPicPr>
                    <p:blipFill>
                      <a:blip r:embed="rId18"/>
                      <a:srcRect/>
                      <a:stretch>
                        <a:fillRect/>
                      </a:stretch>
                    </p:blipFill>
                    <p:spPr bwMode="auto">
                      <a:xfrm>
                        <a:off x="7993063" y="5615443"/>
                        <a:ext cx="3633787" cy="608013"/>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4C8A05CA-9E79-48C9-9CD8-38CC75702B53}"/>
              </a:ext>
            </a:extLst>
          </p:cNvPr>
          <p:cNvSpPr txBox="1"/>
          <p:nvPr/>
        </p:nvSpPr>
        <p:spPr>
          <a:xfrm>
            <a:off x="3735617" y="5451656"/>
            <a:ext cx="3838575" cy="1169551"/>
          </a:xfrm>
          <a:prstGeom prst="rect">
            <a:avLst/>
          </a:prstGeom>
          <a:noFill/>
        </p:spPr>
        <p:txBody>
          <a:bodyPr wrap="square" rtlCol="0">
            <a:spAutoFit/>
          </a:bodyPr>
          <a:lstStyle/>
          <a:p>
            <a:r>
              <a:rPr lang="en-US" sz="1400"/>
              <a:t>We can represent these spin states as |+&gt;, |--&gt;, or as column vectors (1 0), (0 1).  Now any spin operator can be expanded in this basis.  And using the known action of S</a:t>
            </a:r>
            <a:r>
              <a:rPr lang="en-US" sz="1400" baseline="-25000"/>
              <a:t>z</a:t>
            </a:r>
            <a:r>
              <a:rPr lang="en-US" sz="1400"/>
              <a:t>, S</a:t>
            </a:r>
            <a:r>
              <a:rPr lang="en-US" sz="1400" baseline="-25000"/>
              <a:t>+</a:t>
            </a:r>
            <a:r>
              <a:rPr lang="en-US" sz="1400"/>
              <a:t>, and S</a:t>
            </a:r>
            <a:r>
              <a:rPr lang="en-US" sz="1400" baseline="-25000"/>
              <a:t>-</a:t>
            </a:r>
            <a:r>
              <a:rPr lang="en-US" sz="1400"/>
              <a:t> on these kets, we can write the general spin operator as:</a:t>
            </a:r>
          </a:p>
        </p:txBody>
      </p:sp>
      <p:graphicFrame>
        <p:nvGraphicFramePr>
          <p:cNvPr id="6" name="Object 5">
            <a:extLst>
              <a:ext uri="{FF2B5EF4-FFF2-40B4-BE49-F238E27FC236}">
                <a16:creationId xmlns:a16="http://schemas.microsoft.com/office/drawing/2014/main" id="{8A0BD72B-5DBC-4E5A-B6C6-778BF09805CA}"/>
              </a:ext>
            </a:extLst>
          </p:cNvPr>
          <p:cNvGraphicFramePr>
            <a:graphicFrameLocks noChangeAspect="1"/>
          </p:cNvGraphicFramePr>
          <p:nvPr>
            <p:extLst>
              <p:ext uri="{D42A27DB-BD31-4B8C-83A1-F6EECF244321}">
                <p14:modId xmlns:p14="http://schemas.microsoft.com/office/powerpoint/2010/main" val="2328645486"/>
              </p:ext>
            </p:extLst>
          </p:nvPr>
        </p:nvGraphicFramePr>
        <p:xfrm>
          <a:off x="7964782" y="6344655"/>
          <a:ext cx="1166517" cy="371933"/>
        </p:xfrm>
        <a:graphic>
          <a:graphicData uri="http://schemas.openxmlformats.org/presentationml/2006/ole">
            <mc:AlternateContent xmlns:mc="http://schemas.openxmlformats.org/markup-compatibility/2006">
              <mc:Choice xmlns:v="urn:schemas-microsoft-com:vml" Requires="v">
                <p:oleObj name="Equation" r:id="rId19" imgW="876240" imgH="279360" progId="Equation.DSMT4">
                  <p:embed/>
                </p:oleObj>
              </mc:Choice>
              <mc:Fallback>
                <p:oleObj name="Equation" r:id="rId19" imgW="876240" imgH="279360" progId="Equation.DSMT4">
                  <p:embed/>
                  <p:pic>
                    <p:nvPicPr>
                      <p:cNvPr id="0" name=""/>
                      <p:cNvPicPr/>
                      <p:nvPr/>
                    </p:nvPicPr>
                    <p:blipFill>
                      <a:blip r:embed="rId20"/>
                      <a:stretch>
                        <a:fillRect/>
                      </a:stretch>
                    </p:blipFill>
                    <p:spPr>
                      <a:xfrm>
                        <a:off x="7964782" y="6344655"/>
                        <a:ext cx="1166517" cy="371933"/>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975E6894-9335-4FAF-A442-BAC692F1EEEF}"/>
              </a:ext>
            </a:extLst>
          </p:cNvPr>
          <p:cNvGraphicFramePr>
            <a:graphicFrameLocks noChangeAspect="1"/>
          </p:cNvGraphicFramePr>
          <p:nvPr>
            <p:extLst>
              <p:ext uri="{D42A27DB-BD31-4B8C-83A1-F6EECF244321}">
                <p14:modId xmlns:p14="http://schemas.microsoft.com/office/powerpoint/2010/main" val="1656895733"/>
              </p:ext>
            </p:extLst>
          </p:nvPr>
        </p:nvGraphicFramePr>
        <p:xfrm>
          <a:off x="9699625" y="6345238"/>
          <a:ext cx="1387475" cy="371475"/>
        </p:xfrm>
        <a:graphic>
          <a:graphicData uri="http://schemas.openxmlformats.org/presentationml/2006/ole">
            <mc:AlternateContent xmlns:mc="http://schemas.openxmlformats.org/markup-compatibility/2006">
              <mc:Choice xmlns:v="urn:schemas-microsoft-com:vml" Requires="v">
                <p:oleObj name="Equation" r:id="rId21" imgW="1041120" imgH="279360" progId="Equation.DSMT4">
                  <p:embed/>
                </p:oleObj>
              </mc:Choice>
              <mc:Fallback>
                <p:oleObj name="Equation" r:id="rId21" imgW="1041120" imgH="279360" progId="Equation.DSMT4">
                  <p:embed/>
                  <p:pic>
                    <p:nvPicPr>
                      <p:cNvPr id="6" name="Object 5">
                        <a:extLst>
                          <a:ext uri="{FF2B5EF4-FFF2-40B4-BE49-F238E27FC236}">
                            <a16:creationId xmlns:a16="http://schemas.microsoft.com/office/drawing/2014/main" id="{8A0BD72B-5DBC-4E5A-B6C6-778BF09805CA}"/>
                          </a:ext>
                        </a:extLst>
                      </p:cNvPr>
                      <p:cNvPicPr/>
                      <p:nvPr/>
                    </p:nvPicPr>
                    <p:blipFill>
                      <a:blip r:embed="rId22"/>
                      <a:stretch>
                        <a:fillRect/>
                      </a:stretch>
                    </p:blipFill>
                    <p:spPr>
                      <a:xfrm>
                        <a:off x="9699625" y="6345238"/>
                        <a:ext cx="1387475" cy="37147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3">
            <p14:nvContentPartPr>
              <p14:cNvPr id="4" name="Ink 3">
                <a:extLst>
                  <a:ext uri="{FF2B5EF4-FFF2-40B4-BE49-F238E27FC236}">
                    <a16:creationId xmlns:a16="http://schemas.microsoft.com/office/drawing/2014/main" id="{757B51A7-4B69-9CE4-D423-53AA9EAAEF7F}"/>
                  </a:ext>
                </a:extLst>
              </p14:cNvPr>
              <p14:cNvContentPartPr/>
              <p14:nvPr/>
            </p14:nvContentPartPr>
            <p14:xfrm>
              <a:off x="2746335" y="2656455"/>
              <a:ext cx="893717" cy="3688200"/>
            </p14:xfrm>
          </p:contentPart>
        </mc:Choice>
        <mc:Fallback xmlns="">
          <p:pic>
            <p:nvPicPr>
              <p:cNvPr id="4" name="Ink 3">
                <a:extLst>
                  <a:ext uri="{FF2B5EF4-FFF2-40B4-BE49-F238E27FC236}">
                    <a16:creationId xmlns:a16="http://schemas.microsoft.com/office/drawing/2014/main" id="{757B51A7-4B69-9CE4-D423-53AA9EAAEF7F}"/>
                  </a:ext>
                </a:extLst>
              </p:cNvPr>
              <p:cNvPicPr/>
              <p:nvPr/>
            </p:nvPicPr>
            <p:blipFill>
              <a:blip r:embed="rId24"/>
              <a:stretch>
                <a:fillRect/>
              </a:stretch>
            </p:blipFill>
            <p:spPr>
              <a:xfrm>
                <a:off x="2740216" y="2650335"/>
                <a:ext cx="905955" cy="3700440"/>
              </a:xfrm>
              <a:prstGeom prst="rect">
                <a:avLst/>
              </a:prstGeom>
            </p:spPr>
          </p:pic>
        </mc:Fallback>
      </mc:AlternateContent>
    </p:spTree>
    <p:extLst>
      <p:ext uri="{BB962C8B-B14F-4D97-AF65-F5344CB8AC3E}">
        <p14:creationId xmlns:p14="http://schemas.microsoft.com/office/powerpoint/2010/main" val="2343962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37350" y="909782"/>
            <a:ext cx="2819859" cy="553998"/>
          </a:xfrm>
          <a:prstGeom prst="rect">
            <a:avLst/>
          </a:prstGeom>
          <a:noFill/>
        </p:spPr>
        <p:txBody>
          <a:bodyPr wrap="square" rtlCol="0">
            <a:spAutoFit/>
          </a:bodyPr>
          <a:lstStyle/>
          <a:p>
            <a:r>
              <a:rPr lang="en-US" sz="1600" b="1"/>
              <a:t>Soft/soft walls</a:t>
            </a:r>
          </a:p>
          <a:p>
            <a:r>
              <a:rPr lang="en-US" sz="1400"/>
              <a:t>Then we have this possibility.</a:t>
            </a:r>
            <a:endParaRPr lang="en-US" sz="1600"/>
          </a:p>
        </p:txBody>
      </p:sp>
      <p:sp>
        <p:nvSpPr>
          <p:cNvPr id="18" name="TextBox 17">
            <a:extLst>
              <a:ext uri="{FF2B5EF4-FFF2-40B4-BE49-F238E27FC236}">
                <a16:creationId xmlns:a16="http://schemas.microsoft.com/office/drawing/2014/main" id="{CCA75DDD-AF3E-4537-89C8-BC84A380B8CD}"/>
              </a:ext>
            </a:extLst>
          </p:cNvPr>
          <p:cNvSpPr txBox="1"/>
          <p:nvPr/>
        </p:nvSpPr>
        <p:spPr>
          <a:xfrm>
            <a:off x="5577258" y="1004671"/>
            <a:ext cx="6187393" cy="523220"/>
          </a:xfrm>
          <a:prstGeom prst="rect">
            <a:avLst/>
          </a:prstGeom>
          <a:noFill/>
        </p:spPr>
        <p:txBody>
          <a:bodyPr wrap="square" rtlCol="0">
            <a:spAutoFit/>
          </a:bodyPr>
          <a:lstStyle/>
          <a:p>
            <a:r>
              <a:rPr lang="en-US" sz="1400"/>
              <a:t>Boundary conditions require the wave to vanish at x = - ∞, ∞, and to match up with the actual solution in the ‘asymptotic’ region around x = A</a:t>
            </a:r>
            <a:r>
              <a:rPr lang="en-US" sz="1400" baseline="-25000"/>
              <a:t>1</a:t>
            </a:r>
            <a:r>
              <a:rPr lang="en-US" sz="1400"/>
              <a:t> and x = A</a:t>
            </a:r>
            <a:r>
              <a:rPr lang="en-US" sz="1400" baseline="-25000"/>
              <a:t>2.  </a:t>
            </a:r>
            <a:r>
              <a:rPr lang="en-US" sz="1400"/>
              <a:t>  </a:t>
            </a:r>
          </a:p>
        </p:txBody>
      </p:sp>
      <p:sp>
        <p:nvSpPr>
          <p:cNvPr id="20" name="TextBox 19">
            <a:extLst>
              <a:ext uri="{FF2B5EF4-FFF2-40B4-BE49-F238E27FC236}">
                <a16:creationId xmlns:a16="http://schemas.microsoft.com/office/drawing/2014/main" id="{3D64E525-AA7F-4D79-879E-387F18A96A04}"/>
              </a:ext>
            </a:extLst>
          </p:cNvPr>
          <p:cNvSpPr txBox="1"/>
          <p:nvPr/>
        </p:nvSpPr>
        <p:spPr>
          <a:xfrm>
            <a:off x="134702" y="3696598"/>
            <a:ext cx="3409776" cy="307777"/>
          </a:xfrm>
          <a:prstGeom prst="rect">
            <a:avLst/>
          </a:prstGeom>
          <a:noFill/>
        </p:spPr>
        <p:txBody>
          <a:bodyPr wrap="square" rtlCol="0">
            <a:spAutoFit/>
          </a:bodyPr>
          <a:lstStyle/>
          <a:p>
            <a:r>
              <a:rPr lang="en-US" sz="1400"/>
              <a:t>Then we have the following WKB ansatz:</a:t>
            </a:r>
            <a:endParaRPr lang="en-US" sz="1600"/>
          </a:p>
        </p:txBody>
      </p:sp>
      <p:sp>
        <p:nvSpPr>
          <p:cNvPr id="25" name="TextBox 24">
            <a:extLst>
              <a:ext uri="{FF2B5EF4-FFF2-40B4-BE49-F238E27FC236}">
                <a16:creationId xmlns:a16="http://schemas.microsoft.com/office/drawing/2014/main" id="{60E34B72-EB8C-40FE-8139-2346A76C14E5}"/>
              </a:ext>
            </a:extLst>
          </p:cNvPr>
          <p:cNvSpPr txBox="1"/>
          <p:nvPr/>
        </p:nvSpPr>
        <p:spPr>
          <a:xfrm>
            <a:off x="5639447" y="4196705"/>
            <a:ext cx="1720668" cy="307777"/>
          </a:xfrm>
          <a:prstGeom prst="rect">
            <a:avLst/>
          </a:prstGeom>
          <a:noFill/>
        </p:spPr>
        <p:txBody>
          <a:bodyPr wrap="square" rtlCol="0">
            <a:spAutoFit/>
          </a:bodyPr>
          <a:lstStyle/>
          <a:p>
            <a:r>
              <a:rPr lang="en-US" sz="1400"/>
              <a:t>So our results are:</a:t>
            </a:r>
          </a:p>
        </p:txBody>
      </p:sp>
      <p:graphicFrame>
        <p:nvGraphicFramePr>
          <p:cNvPr id="12" name="Object 11">
            <a:extLst>
              <a:ext uri="{FF2B5EF4-FFF2-40B4-BE49-F238E27FC236}">
                <a16:creationId xmlns:a16="http://schemas.microsoft.com/office/drawing/2014/main" id="{CE7BC4C0-54BB-440C-A3F8-FA7540A6C062}"/>
              </a:ext>
            </a:extLst>
          </p:cNvPr>
          <p:cNvGraphicFramePr>
            <a:graphicFrameLocks noChangeAspect="1"/>
          </p:cNvGraphicFramePr>
          <p:nvPr/>
        </p:nvGraphicFramePr>
        <p:xfrm>
          <a:off x="5654900" y="2927377"/>
          <a:ext cx="3186113" cy="1231900"/>
        </p:xfrm>
        <a:graphic>
          <a:graphicData uri="http://schemas.openxmlformats.org/presentationml/2006/ole">
            <mc:AlternateContent xmlns:mc="http://schemas.openxmlformats.org/markup-compatibility/2006">
              <mc:Choice xmlns:v="urn:schemas-microsoft-com:vml" Requires="v">
                <p:oleObj name="Equation" r:id="rId2" imgW="2425680" imgH="939600" progId="Equation.DSMT4">
                  <p:embed/>
                </p:oleObj>
              </mc:Choice>
              <mc:Fallback>
                <p:oleObj name="Equation" r:id="rId2" imgW="2425680" imgH="939600" progId="Equation.DSMT4">
                  <p:embed/>
                  <p:pic>
                    <p:nvPicPr>
                      <p:cNvPr id="12" name="Object 11">
                        <a:extLst>
                          <a:ext uri="{FF2B5EF4-FFF2-40B4-BE49-F238E27FC236}">
                            <a16:creationId xmlns:a16="http://schemas.microsoft.com/office/drawing/2014/main" id="{CE7BC4C0-54BB-440C-A3F8-FA7540A6C062}"/>
                          </a:ext>
                        </a:extLst>
                      </p:cNvPr>
                      <p:cNvPicPr>
                        <a:picLocks noChangeAspect="1" noChangeArrowheads="1"/>
                      </p:cNvPicPr>
                      <p:nvPr/>
                    </p:nvPicPr>
                    <p:blipFill>
                      <a:blip r:embed="rId3"/>
                      <a:srcRect/>
                      <a:stretch>
                        <a:fillRect/>
                      </a:stretch>
                    </p:blipFill>
                    <p:spPr bwMode="auto">
                      <a:xfrm>
                        <a:off x="5654900" y="2927377"/>
                        <a:ext cx="3186113" cy="12319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54B45EC8-ED4C-4EE0-95F8-2F8D246AB19F}"/>
              </a:ext>
            </a:extLst>
          </p:cNvPr>
          <p:cNvSpPr txBox="1"/>
          <p:nvPr/>
        </p:nvSpPr>
        <p:spPr>
          <a:xfrm>
            <a:off x="5605453" y="2273999"/>
            <a:ext cx="3012953" cy="523220"/>
          </a:xfrm>
          <a:prstGeom prst="rect">
            <a:avLst/>
          </a:prstGeom>
          <a:noFill/>
        </p:spPr>
        <p:txBody>
          <a:bodyPr wrap="square" rtlCol="0">
            <a:spAutoFit/>
          </a:bodyPr>
          <a:lstStyle/>
          <a:p>
            <a:r>
              <a:rPr lang="en-US" sz="1400"/>
              <a:t>Turning point matching at x = A</a:t>
            </a:r>
            <a:r>
              <a:rPr lang="en-US" sz="1400" baseline="-25000"/>
              <a:t>1</a:t>
            </a:r>
            <a:r>
              <a:rPr lang="en-US" sz="1400"/>
              <a:t> (should check), putting in A</a:t>
            </a:r>
            <a:r>
              <a:rPr lang="en-US" sz="1400" baseline="-25000"/>
              <a:t>1</a:t>
            </a:r>
            <a:r>
              <a:rPr lang="en-US" sz="1400"/>
              <a:t> </a:t>
            </a:r>
            <a:r>
              <a:rPr lang="en-US" sz="1400">
                <a:sym typeface="Wingdings" panose="05000000000000000000" pitchFamily="2" charset="2"/>
              </a:rPr>
              <a:t> x form</a:t>
            </a:r>
            <a:r>
              <a:rPr lang="en-US" sz="1400"/>
              <a:t>:</a:t>
            </a:r>
            <a:endParaRPr lang="en-US"/>
          </a:p>
        </p:txBody>
      </p:sp>
      <p:graphicFrame>
        <p:nvGraphicFramePr>
          <p:cNvPr id="19" name="Object 18">
            <a:extLst>
              <a:ext uri="{FF2B5EF4-FFF2-40B4-BE49-F238E27FC236}">
                <a16:creationId xmlns:a16="http://schemas.microsoft.com/office/drawing/2014/main" id="{6098E918-531A-4316-8172-EE5613AFC989}"/>
              </a:ext>
            </a:extLst>
          </p:cNvPr>
          <p:cNvGraphicFramePr>
            <a:graphicFrameLocks noChangeAspect="1"/>
          </p:cNvGraphicFramePr>
          <p:nvPr/>
        </p:nvGraphicFramePr>
        <p:xfrm>
          <a:off x="9747250" y="1930400"/>
          <a:ext cx="531813" cy="307975"/>
        </p:xfrm>
        <a:graphic>
          <a:graphicData uri="http://schemas.openxmlformats.org/presentationml/2006/ole">
            <mc:AlternateContent xmlns:mc="http://schemas.openxmlformats.org/markup-compatibility/2006">
              <mc:Choice xmlns:v="urn:schemas-microsoft-com:vml" Requires="v">
                <p:oleObj name="Equation" r:id="rId4" imgW="393480" imgH="228600" progId="Equation.DSMT4">
                  <p:embed/>
                </p:oleObj>
              </mc:Choice>
              <mc:Fallback>
                <p:oleObj name="Equation" r:id="rId4" imgW="393480" imgH="228600" progId="Equation.DSMT4">
                  <p:embed/>
                  <p:pic>
                    <p:nvPicPr>
                      <p:cNvPr id="19" name="Object 18">
                        <a:extLst>
                          <a:ext uri="{FF2B5EF4-FFF2-40B4-BE49-F238E27FC236}">
                            <a16:creationId xmlns:a16="http://schemas.microsoft.com/office/drawing/2014/main" id="{6098E918-531A-4316-8172-EE5613AFC989}"/>
                          </a:ext>
                        </a:extLst>
                      </p:cNvPr>
                      <p:cNvPicPr>
                        <a:picLocks noChangeAspect="1" noChangeArrowheads="1"/>
                      </p:cNvPicPr>
                      <p:nvPr/>
                    </p:nvPicPr>
                    <p:blipFill>
                      <a:blip r:embed="rId5"/>
                      <a:srcRect/>
                      <a:stretch>
                        <a:fillRect/>
                      </a:stretch>
                    </p:blipFill>
                    <p:spPr bwMode="auto">
                      <a:xfrm>
                        <a:off x="9747250" y="1930400"/>
                        <a:ext cx="531813" cy="307975"/>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5DE28BB6-BE58-49C7-8768-9D6CC87FD544}"/>
              </a:ext>
            </a:extLst>
          </p:cNvPr>
          <p:cNvSpPr txBox="1"/>
          <p:nvPr/>
        </p:nvSpPr>
        <p:spPr>
          <a:xfrm>
            <a:off x="8954565" y="1605669"/>
            <a:ext cx="2290307" cy="307777"/>
          </a:xfrm>
          <a:prstGeom prst="rect">
            <a:avLst/>
          </a:prstGeom>
          <a:noFill/>
        </p:spPr>
        <p:txBody>
          <a:bodyPr wrap="none" rtlCol="0">
            <a:spAutoFit/>
          </a:bodyPr>
          <a:lstStyle/>
          <a:p>
            <a:r>
              <a:rPr lang="en-US" sz="1400"/>
              <a:t>Boundary at x = ∞ requires:  </a:t>
            </a:r>
            <a:endParaRPr lang="en-US"/>
          </a:p>
        </p:txBody>
      </p:sp>
      <p:graphicFrame>
        <p:nvGraphicFramePr>
          <p:cNvPr id="22" name="Object 21">
            <a:extLst>
              <a:ext uri="{FF2B5EF4-FFF2-40B4-BE49-F238E27FC236}">
                <a16:creationId xmlns:a16="http://schemas.microsoft.com/office/drawing/2014/main" id="{46B1F826-21B2-4A73-960C-58B4AC175B4B}"/>
              </a:ext>
            </a:extLst>
          </p:cNvPr>
          <p:cNvGraphicFramePr>
            <a:graphicFrameLocks noChangeAspect="1"/>
          </p:cNvGraphicFramePr>
          <p:nvPr/>
        </p:nvGraphicFramePr>
        <p:xfrm>
          <a:off x="6483350" y="1906756"/>
          <a:ext cx="546100" cy="306388"/>
        </p:xfrm>
        <a:graphic>
          <a:graphicData uri="http://schemas.openxmlformats.org/presentationml/2006/ole">
            <mc:AlternateContent xmlns:mc="http://schemas.openxmlformats.org/markup-compatibility/2006">
              <mc:Choice xmlns:v="urn:schemas-microsoft-com:vml" Requires="v">
                <p:oleObj name="Equation" r:id="rId6" imgW="406080" imgH="228600" progId="Equation.DSMT4">
                  <p:embed/>
                </p:oleObj>
              </mc:Choice>
              <mc:Fallback>
                <p:oleObj name="Equation" r:id="rId6" imgW="406080" imgH="228600" progId="Equation.DSMT4">
                  <p:embed/>
                  <p:pic>
                    <p:nvPicPr>
                      <p:cNvPr id="22" name="Object 21">
                        <a:extLst>
                          <a:ext uri="{FF2B5EF4-FFF2-40B4-BE49-F238E27FC236}">
                            <a16:creationId xmlns:a16="http://schemas.microsoft.com/office/drawing/2014/main" id="{46B1F826-21B2-4A73-960C-58B4AC175B4B}"/>
                          </a:ext>
                        </a:extLst>
                      </p:cNvPr>
                      <p:cNvPicPr>
                        <a:picLocks noChangeAspect="1" noChangeArrowheads="1"/>
                      </p:cNvPicPr>
                      <p:nvPr/>
                    </p:nvPicPr>
                    <p:blipFill>
                      <a:blip r:embed="rId7"/>
                      <a:srcRect/>
                      <a:stretch>
                        <a:fillRect/>
                      </a:stretch>
                    </p:blipFill>
                    <p:spPr bwMode="auto">
                      <a:xfrm>
                        <a:off x="6483350" y="1906756"/>
                        <a:ext cx="546100" cy="30638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64F53856-3447-4FD8-B9EF-D8864C954C4C}"/>
              </a:ext>
            </a:extLst>
          </p:cNvPr>
          <p:cNvSpPr txBox="1"/>
          <p:nvPr/>
        </p:nvSpPr>
        <p:spPr>
          <a:xfrm>
            <a:off x="5607765" y="1611089"/>
            <a:ext cx="2384884" cy="307777"/>
          </a:xfrm>
          <a:prstGeom prst="rect">
            <a:avLst/>
          </a:prstGeom>
          <a:noFill/>
        </p:spPr>
        <p:txBody>
          <a:bodyPr wrap="none" rtlCol="0">
            <a:spAutoFit/>
          </a:bodyPr>
          <a:lstStyle/>
          <a:p>
            <a:r>
              <a:rPr lang="en-US" sz="1400"/>
              <a:t>Boundary at x = - ∞ requires:  </a:t>
            </a:r>
            <a:endParaRPr lang="en-US"/>
          </a:p>
        </p:txBody>
      </p:sp>
      <p:graphicFrame>
        <p:nvGraphicFramePr>
          <p:cNvPr id="4" name="Object 3">
            <a:extLst>
              <a:ext uri="{FF2B5EF4-FFF2-40B4-BE49-F238E27FC236}">
                <a16:creationId xmlns:a16="http://schemas.microsoft.com/office/drawing/2014/main" id="{E36B3EA9-B841-4644-B401-5D92C699A5A1}"/>
              </a:ext>
            </a:extLst>
          </p:cNvPr>
          <p:cNvGraphicFramePr>
            <a:graphicFrameLocks noChangeAspect="1"/>
          </p:cNvGraphicFramePr>
          <p:nvPr/>
        </p:nvGraphicFramePr>
        <p:xfrm>
          <a:off x="241666" y="1442805"/>
          <a:ext cx="2611225" cy="2198926"/>
        </p:xfrm>
        <a:graphic>
          <a:graphicData uri="http://schemas.openxmlformats.org/presentationml/2006/ole">
            <mc:AlternateContent xmlns:mc="http://schemas.openxmlformats.org/markup-compatibility/2006">
              <mc:Choice xmlns:v="urn:schemas-microsoft-com:vml" Requires="v">
                <p:oleObj name="Bitmap Image" r:id="rId8" imgW="2219635" imgH="2019048" progId="Paint.Picture">
                  <p:embed/>
                </p:oleObj>
              </mc:Choice>
              <mc:Fallback>
                <p:oleObj name="Bitmap Image" r:id="rId8" imgW="2219635" imgH="2019048" progId="Paint.Picture">
                  <p:embed/>
                  <p:pic>
                    <p:nvPicPr>
                      <p:cNvPr id="4" name="Object 3">
                        <a:extLst>
                          <a:ext uri="{FF2B5EF4-FFF2-40B4-BE49-F238E27FC236}">
                            <a16:creationId xmlns:a16="http://schemas.microsoft.com/office/drawing/2014/main" id="{E36B3EA9-B841-4644-B401-5D92C699A5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r="2145" b="9435"/>
                      <a:stretch>
                        <a:fillRect/>
                      </a:stretch>
                    </p:blipFill>
                    <p:spPr bwMode="auto">
                      <a:xfrm>
                        <a:off x="241666" y="1442805"/>
                        <a:ext cx="2611225" cy="2198926"/>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CF5CD7CD-6D25-4055-9A80-A53D6EF73107}"/>
              </a:ext>
            </a:extLst>
          </p:cNvPr>
          <p:cNvGraphicFramePr>
            <a:graphicFrameLocks noChangeAspect="1"/>
          </p:cNvGraphicFramePr>
          <p:nvPr/>
        </p:nvGraphicFramePr>
        <p:xfrm>
          <a:off x="241666" y="4230009"/>
          <a:ext cx="4627562" cy="2176462"/>
        </p:xfrm>
        <a:graphic>
          <a:graphicData uri="http://schemas.openxmlformats.org/presentationml/2006/ole">
            <mc:AlternateContent xmlns:mc="http://schemas.openxmlformats.org/markup-compatibility/2006">
              <mc:Choice xmlns:v="urn:schemas-microsoft-com:vml" Requires="v">
                <p:oleObj name="Equation" r:id="rId10" imgW="4000320" imgH="1879560" progId="Equation.DSMT4">
                  <p:embed/>
                </p:oleObj>
              </mc:Choice>
              <mc:Fallback>
                <p:oleObj name="Equation" r:id="rId10" imgW="4000320" imgH="1879560" progId="Equation.DSMT4">
                  <p:embed/>
                  <p:pic>
                    <p:nvPicPr>
                      <p:cNvPr id="8" name="Object 7">
                        <a:extLst>
                          <a:ext uri="{FF2B5EF4-FFF2-40B4-BE49-F238E27FC236}">
                            <a16:creationId xmlns:a16="http://schemas.microsoft.com/office/drawing/2014/main" id="{CF5CD7CD-6D25-4055-9A80-A53D6EF73107}"/>
                          </a:ext>
                        </a:extLst>
                      </p:cNvPr>
                      <p:cNvPicPr>
                        <a:picLocks noChangeAspect="1" noChangeArrowheads="1"/>
                      </p:cNvPicPr>
                      <p:nvPr/>
                    </p:nvPicPr>
                    <p:blipFill>
                      <a:blip r:embed="rId11"/>
                      <a:srcRect/>
                      <a:stretch>
                        <a:fillRect/>
                      </a:stretch>
                    </p:blipFill>
                    <p:spPr bwMode="auto">
                      <a:xfrm>
                        <a:off x="241666" y="4230009"/>
                        <a:ext cx="4627562" cy="2176462"/>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56B87CCE-7F3B-452C-B4C9-25364AAF6690}"/>
              </a:ext>
            </a:extLst>
          </p:cNvPr>
          <p:cNvGraphicFramePr>
            <a:graphicFrameLocks noChangeAspect="1"/>
          </p:cNvGraphicFramePr>
          <p:nvPr/>
        </p:nvGraphicFramePr>
        <p:xfrm>
          <a:off x="9145588" y="2994877"/>
          <a:ext cx="2266950" cy="1062037"/>
        </p:xfrm>
        <a:graphic>
          <a:graphicData uri="http://schemas.openxmlformats.org/presentationml/2006/ole">
            <mc:AlternateContent xmlns:mc="http://schemas.openxmlformats.org/markup-compatibility/2006">
              <mc:Choice xmlns:v="urn:schemas-microsoft-com:vml" Requires="v">
                <p:oleObj name="Equation" r:id="rId12" imgW="1790640" imgH="838080" progId="Equation.DSMT4">
                  <p:embed/>
                </p:oleObj>
              </mc:Choice>
              <mc:Fallback>
                <p:oleObj name="Equation" r:id="rId12" imgW="1790640" imgH="838080" progId="Equation.DSMT4">
                  <p:embed/>
                  <p:pic>
                    <p:nvPicPr>
                      <p:cNvPr id="11" name="Object 10">
                        <a:extLst>
                          <a:ext uri="{FF2B5EF4-FFF2-40B4-BE49-F238E27FC236}">
                            <a16:creationId xmlns:a16="http://schemas.microsoft.com/office/drawing/2014/main" id="{56B87CCE-7F3B-452C-B4C9-25364AAF6690}"/>
                          </a:ext>
                        </a:extLst>
                      </p:cNvPr>
                      <p:cNvPicPr>
                        <a:picLocks noChangeAspect="1" noChangeArrowheads="1"/>
                      </p:cNvPicPr>
                      <p:nvPr/>
                    </p:nvPicPr>
                    <p:blipFill>
                      <a:blip r:embed="rId13"/>
                      <a:srcRect/>
                      <a:stretch>
                        <a:fillRect/>
                      </a:stretch>
                    </p:blipFill>
                    <p:spPr bwMode="auto">
                      <a:xfrm>
                        <a:off x="9145588" y="2994877"/>
                        <a:ext cx="2266950" cy="1062037"/>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14A69084-1E25-49D8-B914-934A008B3C2E}"/>
              </a:ext>
            </a:extLst>
          </p:cNvPr>
          <p:cNvSpPr txBox="1"/>
          <p:nvPr/>
        </p:nvSpPr>
        <p:spPr>
          <a:xfrm>
            <a:off x="8948891" y="2284393"/>
            <a:ext cx="3152318" cy="523220"/>
          </a:xfrm>
          <a:prstGeom prst="rect">
            <a:avLst/>
          </a:prstGeom>
          <a:noFill/>
        </p:spPr>
        <p:txBody>
          <a:bodyPr wrap="square" rtlCol="0">
            <a:spAutoFit/>
          </a:bodyPr>
          <a:lstStyle/>
          <a:p>
            <a:r>
              <a:rPr lang="en-US" sz="1400"/>
              <a:t>Turning point matching at x = A</a:t>
            </a:r>
            <a:r>
              <a:rPr lang="en-US" sz="1400" baseline="-25000"/>
              <a:t>2</a:t>
            </a:r>
            <a:r>
              <a:rPr lang="en-US" sz="1400"/>
              <a:t> (should check), putting it in A</a:t>
            </a:r>
            <a:r>
              <a:rPr lang="en-US" sz="1400" baseline="-25000"/>
              <a:t>1</a:t>
            </a:r>
            <a:r>
              <a:rPr lang="en-US" sz="1400"/>
              <a:t> </a:t>
            </a:r>
            <a:r>
              <a:rPr lang="en-US" sz="1400">
                <a:sym typeface="Wingdings" panose="05000000000000000000" pitchFamily="2" charset="2"/>
              </a:rPr>
              <a:t> x form:</a:t>
            </a:r>
            <a:endParaRPr lang="en-US"/>
          </a:p>
        </p:txBody>
      </p:sp>
      <p:sp>
        <p:nvSpPr>
          <p:cNvPr id="14" name="Rectangle 20">
            <a:extLst>
              <a:ext uri="{FF2B5EF4-FFF2-40B4-BE49-F238E27FC236}">
                <a16:creationId xmlns:a16="http://schemas.microsoft.com/office/drawing/2014/main" id="{C17CAC8D-7E3F-4B05-8915-0F66BB73B691}"/>
              </a:ext>
            </a:extLst>
          </p:cNvPr>
          <p:cNvSpPr>
            <a:spLocks noChangeArrowheads="1"/>
          </p:cNvSpPr>
          <p:nvPr/>
        </p:nvSpPr>
        <p:spPr bwMode="auto">
          <a:xfrm>
            <a:off x="2970878" y="153273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 name="Object 28">
            <a:extLst>
              <a:ext uri="{FF2B5EF4-FFF2-40B4-BE49-F238E27FC236}">
                <a16:creationId xmlns:a16="http://schemas.microsoft.com/office/drawing/2014/main" id="{F16F28C2-BE66-4C80-A2D9-2EE5FD4BA359}"/>
              </a:ext>
            </a:extLst>
          </p:cNvPr>
          <p:cNvGraphicFramePr>
            <a:graphicFrameLocks noChangeAspect="1"/>
          </p:cNvGraphicFramePr>
          <p:nvPr/>
        </p:nvGraphicFramePr>
        <p:xfrm>
          <a:off x="7466013" y="4197350"/>
          <a:ext cx="4211637" cy="2613025"/>
        </p:xfrm>
        <a:graphic>
          <a:graphicData uri="http://schemas.openxmlformats.org/presentationml/2006/ole">
            <mc:AlternateContent xmlns:mc="http://schemas.openxmlformats.org/markup-compatibility/2006">
              <mc:Choice xmlns:v="urn:schemas-microsoft-com:vml" Requires="v">
                <p:oleObj name="Equation" r:id="rId14" imgW="4089240" imgH="2552400" progId="Equation.DSMT4">
                  <p:embed/>
                </p:oleObj>
              </mc:Choice>
              <mc:Fallback>
                <p:oleObj name="Equation" r:id="rId14" imgW="4089240" imgH="2552400" progId="Equation.DSMT4">
                  <p:embed/>
                  <p:pic>
                    <p:nvPicPr>
                      <p:cNvPr id="29" name="Object 28">
                        <a:extLst>
                          <a:ext uri="{FF2B5EF4-FFF2-40B4-BE49-F238E27FC236}">
                            <a16:creationId xmlns:a16="http://schemas.microsoft.com/office/drawing/2014/main" id="{F16F28C2-BE66-4C80-A2D9-2EE5FD4BA359}"/>
                          </a:ext>
                        </a:extLst>
                      </p:cNvPr>
                      <p:cNvPicPr>
                        <a:picLocks noChangeAspect="1" noChangeArrowheads="1"/>
                      </p:cNvPicPr>
                      <p:nvPr/>
                    </p:nvPicPr>
                    <p:blipFill>
                      <a:blip r:embed="rId15"/>
                      <a:srcRect/>
                      <a:stretch>
                        <a:fillRect/>
                      </a:stretch>
                    </p:blipFill>
                    <p:spPr bwMode="auto">
                      <a:xfrm>
                        <a:off x="7466013" y="4197350"/>
                        <a:ext cx="4211637" cy="2613025"/>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296E0D2A-76E5-B857-606A-99B64ED36C14}"/>
              </a:ext>
            </a:extLst>
          </p:cNvPr>
          <p:cNvSpPr txBox="1"/>
          <p:nvPr/>
        </p:nvSpPr>
        <p:spPr>
          <a:xfrm>
            <a:off x="5419523" y="88331"/>
            <a:ext cx="1692406" cy="584775"/>
          </a:xfrm>
          <a:prstGeom prst="rect">
            <a:avLst/>
          </a:prstGeom>
          <a:noFill/>
        </p:spPr>
        <p:txBody>
          <a:bodyPr wrap="square" rtlCol="0">
            <a:spAutoFit/>
          </a:bodyPr>
          <a:lstStyle/>
          <a:p>
            <a:r>
              <a:rPr lang="en-US" sz="3200" b="1" u="sng"/>
              <a:t>WKB 1D</a:t>
            </a:r>
          </a:p>
        </p:txBody>
      </p:sp>
    </p:spTree>
    <p:extLst>
      <p:ext uri="{BB962C8B-B14F-4D97-AF65-F5344CB8AC3E}">
        <p14:creationId xmlns:p14="http://schemas.microsoft.com/office/powerpoint/2010/main" val="3716592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FFED8-5528-1776-E5B1-851615F57F63}"/>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B6D14B9-8778-7DA6-B867-02C367A27299}"/>
              </a:ext>
            </a:extLst>
          </p:cNvPr>
          <p:cNvSpPr txBox="1"/>
          <p:nvPr/>
        </p:nvSpPr>
        <p:spPr>
          <a:xfrm>
            <a:off x="198310" y="959098"/>
            <a:ext cx="9829610" cy="584775"/>
          </a:xfrm>
          <a:prstGeom prst="rect">
            <a:avLst/>
          </a:prstGeom>
          <a:noFill/>
        </p:spPr>
        <p:txBody>
          <a:bodyPr wrap="square" rtlCol="0">
            <a:spAutoFit/>
          </a:bodyPr>
          <a:lstStyle/>
          <a:p>
            <a:r>
              <a:rPr lang="en-US" sz="1600"/>
              <a:t>We can even apply this approximation for 2D problems, assuming a circularly symmetric potential.  It just requires a little finessing.  We start with the Schrodinger equation.</a:t>
            </a:r>
          </a:p>
        </p:txBody>
      </p:sp>
      <p:sp>
        <p:nvSpPr>
          <p:cNvPr id="14" name="Rectangle 20">
            <a:extLst>
              <a:ext uri="{FF2B5EF4-FFF2-40B4-BE49-F238E27FC236}">
                <a16:creationId xmlns:a16="http://schemas.microsoft.com/office/drawing/2014/main" id="{3EFA9C8B-26AC-00F6-F977-B4CAC3D475DD}"/>
              </a:ext>
            </a:extLst>
          </p:cNvPr>
          <p:cNvSpPr>
            <a:spLocks noChangeArrowheads="1"/>
          </p:cNvSpPr>
          <p:nvPr/>
        </p:nvSpPr>
        <p:spPr bwMode="auto">
          <a:xfrm>
            <a:off x="2852891" y="13705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04A2916B-2368-FAF6-744F-0DB6479FD289}"/>
              </a:ext>
            </a:extLst>
          </p:cNvPr>
          <p:cNvGraphicFramePr>
            <a:graphicFrameLocks noChangeAspect="1"/>
          </p:cNvGraphicFramePr>
          <p:nvPr>
            <p:extLst>
              <p:ext uri="{D42A27DB-BD31-4B8C-83A1-F6EECF244321}">
                <p14:modId xmlns:p14="http://schemas.microsoft.com/office/powerpoint/2010/main" val="1219554953"/>
              </p:ext>
            </p:extLst>
          </p:nvPr>
        </p:nvGraphicFramePr>
        <p:xfrm>
          <a:off x="279164" y="1711085"/>
          <a:ext cx="2401888" cy="542925"/>
        </p:xfrm>
        <a:graphic>
          <a:graphicData uri="http://schemas.openxmlformats.org/presentationml/2006/ole">
            <mc:AlternateContent xmlns:mc="http://schemas.openxmlformats.org/markup-compatibility/2006">
              <mc:Choice xmlns:v="urn:schemas-microsoft-com:vml" Requires="v">
                <p:oleObj name="Equation" r:id="rId2" imgW="1955520" imgH="444240" progId="Equation.DSMT4">
                  <p:embed/>
                </p:oleObj>
              </mc:Choice>
              <mc:Fallback>
                <p:oleObj name="Equation" r:id="rId2" imgW="1955520" imgH="444240" progId="Equation.DSMT4">
                  <p:embed/>
                  <p:pic>
                    <p:nvPicPr>
                      <p:cNvPr id="9" name="Object 8">
                        <a:extLst>
                          <a:ext uri="{FF2B5EF4-FFF2-40B4-BE49-F238E27FC236}">
                            <a16:creationId xmlns:a16="http://schemas.microsoft.com/office/drawing/2014/main" id="{17F2C004-4524-4B6F-9798-CB1E2D68444E}"/>
                          </a:ext>
                        </a:extLst>
                      </p:cNvPr>
                      <p:cNvPicPr>
                        <a:picLocks noChangeAspect="1" noChangeArrowheads="1"/>
                      </p:cNvPicPr>
                      <p:nvPr/>
                    </p:nvPicPr>
                    <p:blipFill>
                      <a:blip r:embed="rId3"/>
                      <a:srcRect/>
                      <a:stretch>
                        <a:fillRect/>
                      </a:stretch>
                    </p:blipFill>
                    <p:spPr bwMode="auto">
                      <a:xfrm>
                        <a:off x="279164" y="1711085"/>
                        <a:ext cx="2401888" cy="542925"/>
                      </a:xfrm>
                      <a:prstGeom prst="rect">
                        <a:avLst/>
                      </a:prstGeom>
                      <a:solidFill>
                        <a:srgbClr val="CCFFCC"/>
                      </a:solidFill>
                    </p:spPr>
                  </p:pic>
                </p:oleObj>
              </mc:Fallback>
            </mc:AlternateContent>
          </a:graphicData>
        </a:graphic>
      </p:graphicFrame>
      <p:graphicFrame>
        <p:nvGraphicFramePr>
          <p:cNvPr id="41" name="Object 40">
            <a:extLst>
              <a:ext uri="{FF2B5EF4-FFF2-40B4-BE49-F238E27FC236}">
                <a16:creationId xmlns:a16="http://schemas.microsoft.com/office/drawing/2014/main" id="{6F3A238D-F0CC-9C24-A6DA-79F51333B8EC}"/>
              </a:ext>
            </a:extLst>
          </p:cNvPr>
          <p:cNvGraphicFramePr>
            <a:graphicFrameLocks noChangeAspect="1"/>
          </p:cNvGraphicFramePr>
          <p:nvPr>
            <p:extLst>
              <p:ext uri="{D42A27DB-BD31-4B8C-83A1-F6EECF244321}">
                <p14:modId xmlns:p14="http://schemas.microsoft.com/office/powerpoint/2010/main" val="3316853470"/>
              </p:ext>
            </p:extLst>
          </p:nvPr>
        </p:nvGraphicFramePr>
        <p:xfrm>
          <a:off x="279164" y="3095884"/>
          <a:ext cx="7569200" cy="849313"/>
        </p:xfrm>
        <a:graphic>
          <a:graphicData uri="http://schemas.openxmlformats.org/presentationml/2006/ole">
            <mc:AlternateContent xmlns:mc="http://schemas.openxmlformats.org/markup-compatibility/2006">
              <mc:Choice xmlns:v="urn:schemas-microsoft-com:vml" Requires="v">
                <p:oleObj name="Equation" r:id="rId4" imgW="6286320" imgH="711000" progId="Equation.DSMT4">
                  <p:embed/>
                </p:oleObj>
              </mc:Choice>
              <mc:Fallback>
                <p:oleObj name="Equation" r:id="rId4" imgW="6286320" imgH="711000" progId="Equation.DSMT4">
                  <p:embed/>
                  <p:pic>
                    <p:nvPicPr>
                      <p:cNvPr id="41" name="Object 40">
                        <a:extLst>
                          <a:ext uri="{FF2B5EF4-FFF2-40B4-BE49-F238E27FC236}">
                            <a16:creationId xmlns:a16="http://schemas.microsoft.com/office/drawing/2014/main" id="{CB967E5D-2333-4EA5-A802-961B96709BC1}"/>
                          </a:ext>
                        </a:extLst>
                      </p:cNvPr>
                      <p:cNvPicPr>
                        <a:picLocks noChangeAspect="1" noChangeArrowheads="1"/>
                      </p:cNvPicPr>
                      <p:nvPr/>
                    </p:nvPicPr>
                    <p:blipFill>
                      <a:blip r:embed="rId5"/>
                      <a:srcRect/>
                      <a:stretch>
                        <a:fillRect/>
                      </a:stretch>
                    </p:blipFill>
                    <p:spPr bwMode="auto">
                      <a:xfrm>
                        <a:off x="279164" y="3095884"/>
                        <a:ext cx="7569200" cy="849313"/>
                      </a:xfrm>
                      <a:prstGeom prst="rect">
                        <a:avLst/>
                      </a:prstGeom>
                      <a:solidFill>
                        <a:srgbClr val="CCFFCC"/>
                      </a:solidFill>
                    </p:spPr>
                  </p:pic>
                </p:oleObj>
              </mc:Fallback>
            </mc:AlternateContent>
          </a:graphicData>
        </a:graphic>
      </p:graphicFrame>
      <p:sp>
        <p:nvSpPr>
          <p:cNvPr id="43" name="TextBox 42">
            <a:extLst>
              <a:ext uri="{FF2B5EF4-FFF2-40B4-BE49-F238E27FC236}">
                <a16:creationId xmlns:a16="http://schemas.microsoft.com/office/drawing/2014/main" id="{671A19A4-4AE3-EB66-720C-C55C74C602D2}"/>
              </a:ext>
            </a:extLst>
          </p:cNvPr>
          <p:cNvSpPr txBox="1"/>
          <p:nvPr/>
        </p:nvSpPr>
        <p:spPr>
          <a:xfrm>
            <a:off x="198310" y="4196857"/>
            <a:ext cx="6334570" cy="338554"/>
          </a:xfrm>
          <a:prstGeom prst="rect">
            <a:avLst/>
          </a:prstGeom>
          <a:noFill/>
        </p:spPr>
        <p:txBody>
          <a:bodyPr wrap="square" rtlCol="0">
            <a:spAutoFit/>
          </a:bodyPr>
          <a:lstStyle/>
          <a:p>
            <a:r>
              <a:rPr lang="en-US" sz="1600"/>
              <a:t>And energy quantization is (where A</a:t>
            </a:r>
            <a:r>
              <a:rPr lang="en-US" sz="1600" baseline="-25000"/>
              <a:t>1</a:t>
            </a:r>
            <a:r>
              <a:rPr lang="en-US" sz="1600"/>
              <a:t>, A</a:t>
            </a:r>
            <a:r>
              <a:rPr lang="en-US" sz="1600" baseline="-25000"/>
              <a:t>2</a:t>
            </a:r>
            <a:r>
              <a:rPr lang="en-US" sz="1600"/>
              <a:t> are turning points of p</a:t>
            </a:r>
            <a:r>
              <a:rPr lang="en-US" sz="1600" baseline="-25000"/>
              <a:t>E</a:t>
            </a:r>
            <a:r>
              <a:rPr lang="en-US" sz="1600"/>
              <a:t>(R):</a:t>
            </a:r>
            <a:endParaRPr lang="en-US" sz="2000"/>
          </a:p>
        </p:txBody>
      </p:sp>
      <p:graphicFrame>
        <p:nvGraphicFramePr>
          <p:cNvPr id="45" name="Object 44">
            <a:extLst>
              <a:ext uri="{FF2B5EF4-FFF2-40B4-BE49-F238E27FC236}">
                <a16:creationId xmlns:a16="http://schemas.microsoft.com/office/drawing/2014/main" id="{716336B6-F181-E177-A9A0-ABB37007196F}"/>
              </a:ext>
            </a:extLst>
          </p:cNvPr>
          <p:cNvGraphicFramePr>
            <a:graphicFrameLocks noChangeAspect="1"/>
          </p:cNvGraphicFramePr>
          <p:nvPr>
            <p:extLst>
              <p:ext uri="{D42A27DB-BD31-4B8C-83A1-F6EECF244321}">
                <p14:modId xmlns:p14="http://schemas.microsoft.com/office/powerpoint/2010/main" val="269840826"/>
              </p:ext>
            </p:extLst>
          </p:nvPr>
        </p:nvGraphicFramePr>
        <p:xfrm>
          <a:off x="279164" y="4787071"/>
          <a:ext cx="5467807" cy="675626"/>
        </p:xfrm>
        <a:graphic>
          <a:graphicData uri="http://schemas.openxmlformats.org/presentationml/2006/ole">
            <mc:AlternateContent xmlns:mc="http://schemas.openxmlformats.org/markup-compatibility/2006">
              <mc:Choice xmlns:v="urn:schemas-microsoft-com:vml" Requires="v">
                <p:oleObj name="Equation" r:id="rId6" imgW="4013200" imgH="495300" progId="Equation.DSMT4">
                  <p:embed/>
                </p:oleObj>
              </mc:Choice>
              <mc:Fallback>
                <p:oleObj name="Equation" r:id="rId6" imgW="4013200" imgH="495300" progId="Equation.DSMT4">
                  <p:embed/>
                  <p:pic>
                    <p:nvPicPr>
                      <p:cNvPr id="45" name="Object 44">
                        <a:extLst>
                          <a:ext uri="{FF2B5EF4-FFF2-40B4-BE49-F238E27FC236}">
                            <a16:creationId xmlns:a16="http://schemas.microsoft.com/office/drawing/2014/main" id="{2C06094A-BE30-4B13-B614-8E39FE09F15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164" y="4787071"/>
                        <a:ext cx="5467807" cy="675626"/>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1E42EFFF-51F6-AD2C-842B-C4604BF62845}"/>
              </a:ext>
            </a:extLst>
          </p:cNvPr>
          <p:cNvSpPr txBox="1"/>
          <p:nvPr/>
        </p:nvSpPr>
        <p:spPr>
          <a:xfrm>
            <a:off x="5255278" y="108479"/>
            <a:ext cx="1727459" cy="584775"/>
          </a:xfrm>
          <a:prstGeom prst="rect">
            <a:avLst/>
          </a:prstGeom>
          <a:noFill/>
        </p:spPr>
        <p:txBody>
          <a:bodyPr wrap="square" rtlCol="0">
            <a:spAutoFit/>
          </a:bodyPr>
          <a:lstStyle/>
          <a:p>
            <a:r>
              <a:rPr lang="en-US" sz="3200" b="1" u="sng"/>
              <a:t>WKB 2D</a:t>
            </a:r>
          </a:p>
        </p:txBody>
      </p:sp>
      <p:sp>
        <p:nvSpPr>
          <p:cNvPr id="8" name="TextBox 7">
            <a:extLst>
              <a:ext uri="{FF2B5EF4-FFF2-40B4-BE49-F238E27FC236}">
                <a16:creationId xmlns:a16="http://schemas.microsoft.com/office/drawing/2014/main" id="{2B7A15B5-DBA9-3F6B-FAA1-D6CC3CD69864}"/>
              </a:ext>
            </a:extLst>
          </p:cNvPr>
          <p:cNvSpPr txBox="1"/>
          <p:nvPr/>
        </p:nvSpPr>
        <p:spPr>
          <a:xfrm>
            <a:off x="198310" y="2505670"/>
            <a:ext cx="6096000" cy="338554"/>
          </a:xfrm>
          <a:prstGeom prst="rect">
            <a:avLst/>
          </a:prstGeom>
          <a:noFill/>
        </p:spPr>
        <p:txBody>
          <a:bodyPr wrap="square">
            <a:spAutoFit/>
          </a:bodyPr>
          <a:lstStyle/>
          <a:p>
            <a:r>
              <a:rPr lang="en-US" sz="1600"/>
              <a:t>Well, long story, short – see WKB 3D for similar details – we get:</a:t>
            </a:r>
          </a:p>
        </p:txBody>
      </p:sp>
    </p:spTree>
    <p:extLst>
      <p:ext uri="{BB962C8B-B14F-4D97-AF65-F5344CB8AC3E}">
        <p14:creationId xmlns:p14="http://schemas.microsoft.com/office/powerpoint/2010/main" val="31860249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37350" y="909782"/>
            <a:ext cx="6093768" cy="738664"/>
          </a:xfrm>
          <a:prstGeom prst="rect">
            <a:avLst/>
          </a:prstGeom>
          <a:noFill/>
        </p:spPr>
        <p:txBody>
          <a:bodyPr wrap="square" rtlCol="0">
            <a:spAutoFit/>
          </a:bodyPr>
          <a:lstStyle/>
          <a:p>
            <a:r>
              <a:rPr lang="en-US" sz="1400"/>
              <a:t>We can even apply this approximation for 3D problems, assuming a spherically symmetric potential.  It just requires a little finessing.  We start with the Schrodinger equation.</a:t>
            </a:r>
            <a:endParaRPr lang="en-US" sz="1600"/>
          </a:p>
        </p:txBody>
      </p:sp>
      <p:sp>
        <p:nvSpPr>
          <p:cNvPr id="14" name="Rectangle 20">
            <a:extLst>
              <a:ext uri="{FF2B5EF4-FFF2-40B4-BE49-F238E27FC236}">
                <a16:creationId xmlns:a16="http://schemas.microsoft.com/office/drawing/2014/main" id="{C17CAC8D-7E3F-4B05-8915-0F66BB73B691}"/>
              </a:ext>
            </a:extLst>
          </p:cNvPr>
          <p:cNvSpPr>
            <a:spLocks noChangeArrowheads="1"/>
          </p:cNvSpPr>
          <p:nvPr/>
        </p:nvSpPr>
        <p:spPr bwMode="auto">
          <a:xfrm>
            <a:off x="2852891" y="13705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DC69CBAA-64F0-45F1-A170-ABB0DB53BAFA}"/>
              </a:ext>
            </a:extLst>
          </p:cNvPr>
          <p:cNvGraphicFramePr>
            <a:graphicFrameLocks noChangeAspect="1"/>
          </p:cNvGraphicFramePr>
          <p:nvPr/>
        </p:nvGraphicFramePr>
        <p:xfrm>
          <a:off x="133297" y="3273614"/>
          <a:ext cx="4702872" cy="542489"/>
        </p:xfrm>
        <a:graphic>
          <a:graphicData uri="http://schemas.openxmlformats.org/presentationml/2006/ole">
            <mc:AlternateContent xmlns:mc="http://schemas.openxmlformats.org/markup-compatibility/2006">
              <mc:Choice xmlns:v="urn:schemas-microsoft-com:vml" Requires="v">
                <p:oleObj name="Equation" r:id="rId2" imgW="3822700" imgH="444500" progId="Equation.DSMT4">
                  <p:embed/>
                </p:oleObj>
              </mc:Choice>
              <mc:Fallback>
                <p:oleObj name="Equation" r:id="rId2" imgW="3822700" imgH="444500" progId="Equation.DSMT4">
                  <p:embed/>
                  <p:pic>
                    <p:nvPicPr>
                      <p:cNvPr id="6" name="Object 5">
                        <a:extLst>
                          <a:ext uri="{FF2B5EF4-FFF2-40B4-BE49-F238E27FC236}">
                            <a16:creationId xmlns:a16="http://schemas.microsoft.com/office/drawing/2014/main" id="{DC69CBAA-64F0-45F1-A170-ABB0DB53B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297" y="3273614"/>
                        <a:ext cx="4702872" cy="54248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7F2C004-4524-4B6F-9798-CB1E2D68444E}"/>
              </a:ext>
            </a:extLst>
          </p:cNvPr>
          <p:cNvGraphicFramePr>
            <a:graphicFrameLocks noChangeAspect="1"/>
          </p:cNvGraphicFramePr>
          <p:nvPr>
            <p:extLst>
              <p:ext uri="{D42A27DB-BD31-4B8C-83A1-F6EECF244321}">
                <p14:modId xmlns:p14="http://schemas.microsoft.com/office/powerpoint/2010/main" val="509584828"/>
              </p:ext>
            </p:extLst>
          </p:nvPr>
        </p:nvGraphicFramePr>
        <p:xfrm>
          <a:off x="197884" y="1864974"/>
          <a:ext cx="2401888" cy="542925"/>
        </p:xfrm>
        <a:graphic>
          <a:graphicData uri="http://schemas.openxmlformats.org/presentationml/2006/ole">
            <mc:AlternateContent xmlns:mc="http://schemas.openxmlformats.org/markup-compatibility/2006">
              <mc:Choice xmlns:v="urn:schemas-microsoft-com:vml" Requires="v">
                <p:oleObj name="Equation" r:id="rId4" imgW="1955520" imgH="444240" progId="Equation.DSMT4">
                  <p:embed/>
                </p:oleObj>
              </mc:Choice>
              <mc:Fallback>
                <p:oleObj name="Equation" r:id="rId4" imgW="1955520" imgH="444240" progId="Equation.DSMT4">
                  <p:embed/>
                  <p:pic>
                    <p:nvPicPr>
                      <p:cNvPr id="9" name="Object 8">
                        <a:extLst>
                          <a:ext uri="{FF2B5EF4-FFF2-40B4-BE49-F238E27FC236}">
                            <a16:creationId xmlns:a16="http://schemas.microsoft.com/office/drawing/2014/main" id="{17F2C004-4524-4B6F-9798-CB1E2D68444E}"/>
                          </a:ext>
                        </a:extLst>
                      </p:cNvPr>
                      <p:cNvPicPr>
                        <a:picLocks noChangeAspect="1" noChangeArrowheads="1"/>
                      </p:cNvPicPr>
                      <p:nvPr/>
                    </p:nvPicPr>
                    <p:blipFill>
                      <a:blip r:embed="rId5"/>
                      <a:srcRect/>
                      <a:stretch>
                        <a:fillRect/>
                      </a:stretch>
                    </p:blipFill>
                    <p:spPr bwMode="auto">
                      <a:xfrm>
                        <a:off x="197884" y="1864974"/>
                        <a:ext cx="2401888" cy="542925"/>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81186ABB-AB4C-4EBA-8F21-884EA5745DFC}"/>
              </a:ext>
            </a:extLst>
          </p:cNvPr>
          <p:cNvSpPr txBox="1"/>
          <p:nvPr/>
        </p:nvSpPr>
        <p:spPr>
          <a:xfrm>
            <a:off x="137350" y="2639840"/>
            <a:ext cx="5109327" cy="523220"/>
          </a:xfrm>
          <a:prstGeom prst="rect">
            <a:avLst/>
          </a:prstGeom>
          <a:noFill/>
        </p:spPr>
        <p:txBody>
          <a:bodyPr wrap="square" rtlCol="0">
            <a:spAutoFit/>
          </a:bodyPr>
          <a:lstStyle/>
          <a:p>
            <a:r>
              <a:rPr lang="en-US" sz="1400"/>
              <a:t>And then make the substitution </a:t>
            </a:r>
            <a:r>
              <a:rPr lang="el-GR" sz="1400"/>
              <a:t>ψ</a:t>
            </a:r>
            <a:r>
              <a:rPr lang="en-US" sz="1400"/>
              <a:t> = R(r)Y(</a:t>
            </a:r>
            <a:r>
              <a:rPr lang="el-GR" sz="1400"/>
              <a:t>θ</a:t>
            </a:r>
            <a:r>
              <a:rPr lang="en-US" sz="1400"/>
              <a:t>,</a:t>
            </a:r>
            <a:r>
              <a:rPr lang="el-GR" sz="1400"/>
              <a:t>φ</a:t>
            </a:r>
            <a:r>
              <a:rPr lang="en-US" sz="1400"/>
              <a:t>), which puts equation in kind-of-1D form, with an effective potential (u = rR):</a:t>
            </a:r>
            <a:endParaRPr lang="en-US" sz="1600"/>
          </a:p>
        </p:txBody>
      </p:sp>
      <p:sp>
        <p:nvSpPr>
          <p:cNvPr id="28" name="TextBox 27">
            <a:extLst>
              <a:ext uri="{FF2B5EF4-FFF2-40B4-BE49-F238E27FC236}">
                <a16:creationId xmlns:a16="http://schemas.microsoft.com/office/drawing/2014/main" id="{A9DB56B7-0F71-49FA-BF99-40607ADF3D7E}"/>
              </a:ext>
            </a:extLst>
          </p:cNvPr>
          <p:cNvSpPr txBox="1"/>
          <p:nvPr/>
        </p:nvSpPr>
        <p:spPr>
          <a:xfrm>
            <a:off x="133297" y="3964363"/>
            <a:ext cx="4156601" cy="738664"/>
          </a:xfrm>
          <a:prstGeom prst="rect">
            <a:avLst/>
          </a:prstGeom>
          <a:noFill/>
        </p:spPr>
        <p:txBody>
          <a:bodyPr wrap="square" rtlCol="0">
            <a:spAutoFit/>
          </a:bodyPr>
          <a:lstStyle/>
          <a:p>
            <a:r>
              <a:rPr lang="en-US" sz="1400"/>
              <a:t>Then to convert this to a truly 1D problem, without the problematic range restriction, we make the substitution: x = ln(r).</a:t>
            </a:r>
            <a:endParaRPr lang="en-US" sz="1600"/>
          </a:p>
        </p:txBody>
      </p:sp>
      <p:sp>
        <p:nvSpPr>
          <p:cNvPr id="17" name="Rectangle 11">
            <a:extLst>
              <a:ext uri="{FF2B5EF4-FFF2-40B4-BE49-F238E27FC236}">
                <a16:creationId xmlns:a16="http://schemas.microsoft.com/office/drawing/2014/main" id="{8616A983-AEBF-4AC3-BEA7-DF0AC8079AF4}"/>
              </a:ext>
            </a:extLst>
          </p:cNvPr>
          <p:cNvSpPr>
            <a:spLocks noChangeArrowheads="1"/>
          </p:cNvSpPr>
          <p:nvPr/>
        </p:nvSpPr>
        <p:spPr bwMode="auto">
          <a:xfrm>
            <a:off x="197884" y="47038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Object 25">
            <a:extLst>
              <a:ext uri="{FF2B5EF4-FFF2-40B4-BE49-F238E27FC236}">
                <a16:creationId xmlns:a16="http://schemas.microsoft.com/office/drawing/2014/main" id="{08304673-1C60-4A77-973E-47F33BBF147F}"/>
              </a:ext>
            </a:extLst>
          </p:cNvPr>
          <p:cNvGraphicFramePr>
            <a:graphicFrameLocks noChangeAspect="1"/>
          </p:cNvGraphicFramePr>
          <p:nvPr>
            <p:extLst>
              <p:ext uri="{D42A27DB-BD31-4B8C-83A1-F6EECF244321}">
                <p14:modId xmlns:p14="http://schemas.microsoft.com/office/powerpoint/2010/main" val="857438292"/>
              </p:ext>
            </p:extLst>
          </p:nvPr>
        </p:nvGraphicFramePr>
        <p:xfrm>
          <a:off x="152151" y="4879631"/>
          <a:ext cx="5621337" cy="503238"/>
        </p:xfrm>
        <a:graphic>
          <a:graphicData uri="http://schemas.openxmlformats.org/presentationml/2006/ole">
            <mc:AlternateContent xmlns:mc="http://schemas.openxmlformats.org/markup-compatibility/2006">
              <mc:Choice xmlns:v="urn:schemas-microsoft-com:vml" Requires="v">
                <p:oleObj name="Equation" r:id="rId6" imgW="4863960" imgH="431640" progId="Equation.DSMT4">
                  <p:embed/>
                </p:oleObj>
              </mc:Choice>
              <mc:Fallback>
                <p:oleObj name="Equation" r:id="rId6" imgW="4863960" imgH="431640" progId="Equation.DSMT4">
                  <p:embed/>
                  <p:pic>
                    <p:nvPicPr>
                      <p:cNvPr id="26" name="Object 25">
                        <a:extLst>
                          <a:ext uri="{FF2B5EF4-FFF2-40B4-BE49-F238E27FC236}">
                            <a16:creationId xmlns:a16="http://schemas.microsoft.com/office/drawing/2014/main" id="{08304673-1C60-4A77-973E-47F33BBF147F}"/>
                          </a:ext>
                        </a:extLst>
                      </p:cNvPr>
                      <p:cNvPicPr>
                        <a:picLocks noChangeAspect="1" noChangeArrowheads="1"/>
                      </p:cNvPicPr>
                      <p:nvPr/>
                    </p:nvPicPr>
                    <p:blipFill>
                      <a:blip r:embed="rId7"/>
                      <a:srcRect/>
                      <a:stretch>
                        <a:fillRect/>
                      </a:stretch>
                    </p:blipFill>
                    <p:spPr bwMode="auto">
                      <a:xfrm>
                        <a:off x="152151" y="4879631"/>
                        <a:ext cx="5621337" cy="503238"/>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A04866E2-7A1B-470F-8641-E639D5419C29}"/>
              </a:ext>
            </a:extLst>
          </p:cNvPr>
          <p:cNvGraphicFramePr>
            <a:graphicFrameLocks noChangeAspect="1"/>
          </p:cNvGraphicFramePr>
          <p:nvPr>
            <p:extLst>
              <p:ext uri="{D42A27DB-BD31-4B8C-83A1-F6EECF244321}">
                <p14:modId xmlns:p14="http://schemas.microsoft.com/office/powerpoint/2010/main" val="838957028"/>
              </p:ext>
            </p:extLst>
          </p:nvPr>
        </p:nvGraphicFramePr>
        <p:xfrm>
          <a:off x="4949071" y="5433866"/>
          <a:ext cx="1216057" cy="453818"/>
        </p:xfrm>
        <a:graphic>
          <a:graphicData uri="http://schemas.openxmlformats.org/presentationml/2006/ole">
            <mc:AlternateContent xmlns:mc="http://schemas.openxmlformats.org/markup-compatibility/2006">
              <mc:Choice xmlns:v="urn:schemas-microsoft-com:vml" Requires="v">
                <p:oleObj name="Equation" r:id="rId8" imgW="876300" imgH="330200" progId="Equation.DSMT4">
                  <p:embed/>
                </p:oleObj>
              </mc:Choice>
              <mc:Fallback>
                <p:oleObj name="Equation" r:id="rId8" imgW="876300" imgH="330200" progId="Equation.DSMT4">
                  <p:embed/>
                  <p:pic>
                    <p:nvPicPr>
                      <p:cNvPr id="31" name="Object 30">
                        <a:extLst>
                          <a:ext uri="{FF2B5EF4-FFF2-40B4-BE49-F238E27FC236}">
                            <a16:creationId xmlns:a16="http://schemas.microsoft.com/office/drawing/2014/main" id="{A04866E2-7A1B-470F-8641-E639D5419C2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49071" y="5433866"/>
                        <a:ext cx="1216057" cy="453818"/>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EEA325D3-863D-4263-A8A5-B78228F1EBE5}"/>
              </a:ext>
            </a:extLst>
          </p:cNvPr>
          <p:cNvSpPr txBox="1"/>
          <p:nvPr/>
        </p:nvSpPr>
        <p:spPr>
          <a:xfrm>
            <a:off x="152151" y="5433866"/>
            <a:ext cx="5109327" cy="523220"/>
          </a:xfrm>
          <a:prstGeom prst="rect">
            <a:avLst/>
          </a:prstGeom>
          <a:noFill/>
        </p:spPr>
        <p:txBody>
          <a:bodyPr wrap="square" rtlCol="0">
            <a:spAutoFit/>
          </a:bodyPr>
          <a:lstStyle/>
          <a:p>
            <a:r>
              <a:rPr lang="en-US" sz="1400"/>
              <a:t>Now it’s out of Schrodinger equation form, and so we make a substitution to eliminate the single derivative term, and get:</a:t>
            </a:r>
            <a:endParaRPr lang="en-US" sz="1600"/>
          </a:p>
        </p:txBody>
      </p:sp>
      <p:graphicFrame>
        <p:nvGraphicFramePr>
          <p:cNvPr id="34" name="Object 33">
            <a:extLst>
              <a:ext uri="{FF2B5EF4-FFF2-40B4-BE49-F238E27FC236}">
                <a16:creationId xmlns:a16="http://schemas.microsoft.com/office/drawing/2014/main" id="{7DDBDD4B-2A81-4281-86CD-93BF608AF361}"/>
              </a:ext>
            </a:extLst>
          </p:cNvPr>
          <p:cNvGraphicFramePr>
            <a:graphicFrameLocks noChangeAspect="1"/>
          </p:cNvGraphicFramePr>
          <p:nvPr>
            <p:extLst>
              <p:ext uri="{D42A27DB-BD31-4B8C-83A1-F6EECF244321}">
                <p14:modId xmlns:p14="http://schemas.microsoft.com/office/powerpoint/2010/main" val="4149977910"/>
              </p:ext>
            </p:extLst>
          </p:nvPr>
        </p:nvGraphicFramePr>
        <p:xfrm>
          <a:off x="197884" y="6085021"/>
          <a:ext cx="3984009" cy="584770"/>
        </p:xfrm>
        <a:graphic>
          <a:graphicData uri="http://schemas.openxmlformats.org/presentationml/2006/ole">
            <mc:AlternateContent xmlns:mc="http://schemas.openxmlformats.org/markup-compatibility/2006">
              <mc:Choice xmlns:v="urn:schemas-microsoft-com:vml" Requires="v">
                <p:oleObj name="Equation" r:id="rId10" imgW="3009600" imgH="444240" progId="Equation.DSMT4">
                  <p:embed/>
                </p:oleObj>
              </mc:Choice>
              <mc:Fallback>
                <p:oleObj name="Equation" r:id="rId10" imgW="3009600" imgH="444240" progId="Equation.DSMT4">
                  <p:embed/>
                  <p:pic>
                    <p:nvPicPr>
                      <p:cNvPr id="34" name="Object 33">
                        <a:extLst>
                          <a:ext uri="{FF2B5EF4-FFF2-40B4-BE49-F238E27FC236}">
                            <a16:creationId xmlns:a16="http://schemas.microsoft.com/office/drawing/2014/main" id="{7DDBDD4B-2A81-4281-86CD-93BF608AF361}"/>
                          </a:ext>
                        </a:extLst>
                      </p:cNvPr>
                      <p:cNvPicPr>
                        <a:picLocks noChangeAspect="1" noChangeArrowheads="1"/>
                      </p:cNvPicPr>
                      <p:nvPr/>
                    </p:nvPicPr>
                    <p:blipFill>
                      <a:blip r:embed="rId11"/>
                      <a:srcRect/>
                      <a:stretch>
                        <a:fillRect/>
                      </a:stretch>
                    </p:blipFill>
                    <p:spPr bwMode="auto">
                      <a:xfrm>
                        <a:off x="197884" y="6085021"/>
                        <a:ext cx="3984009" cy="58477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4A39C591-1920-456E-9E34-0CCEF2F33B78}"/>
              </a:ext>
            </a:extLst>
          </p:cNvPr>
          <p:cNvGraphicFramePr>
            <a:graphicFrameLocks noChangeAspect="1"/>
          </p:cNvGraphicFramePr>
          <p:nvPr/>
        </p:nvGraphicFramePr>
        <p:xfrm>
          <a:off x="9564136" y="1021232"/>
          <a:ext cx="848474" cy="467341"/>
        </p:xfrm>
        <a:graphic>
          <a:graphicData uri="http://schemas.openxmlformats.org/presentationml/2006/ole">
            <mc:AlternateContent xmlns:mc="http://schemas.openxmlformats.org/markup-compatibility/2006">
              <mc:Choice xmlns:v="urn:schemas-microsoft-com:vml" Requires="v">
                <p:oleObj name="Equation" r:id="rId12" imgW="596900" imgH="330200" progId="Equation.DSMT4">
                  <p:embed/>
                </p:oleObj>
              </mc:Choice>
              <mc:Fallback>
                <p:oleObj name="Equation" r:id="rId12" imgW="596900" imgH="330200" progId="Equation.DSMT4">
                  <p:embed/>
                  <p:pic>
                    <p:nvPicPr>
                      <p:cNvPr id="36" name="Object 35">
                        <a:extLst>
                          <a:ext uri="{FF2B5EF4-FFF2-40B4-BE49-F238E27FC236}">
                            <a16:creationId xmlns:a16="http://schemas.microsoft.com/office/drawing/2014/main" id="{4A39C591-1920-456E-9E34-0CCEF2F33B7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64136" y="1021232"/>
                        <a:ext cx="848474" cy="467341"/>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ED23C527-0550-42B3-94EA-32033B214BB3}"/>
              </a:ext>
            </a:extLst>
          </p:cNvPr>
          <p:cNvSpPr txBox="1"/>
          <p:nvPr/>
        </p:nvSpPr>
        <p:spPr>
          <a:xfrm>
            <a:off x="6772451" y="1185835"/>
            <a:ext cx="3027357" cy="584775"/>
          </a:xfrm>
          <a:prstGeom prst="rect">
            <a:avLst/>
          </a:prstGeom>
          <a:noFill/>
        </p:spPr>
        <p:txBody>
          <a:bodyPr wrap="square" rtlCol="0">
            <a:spAutoFit/>
          </a:bodyPr>
          <a:lstStyle/>
          <a:p>
            <a:r>
              <a:rPr lang="en-US" sz="1400"/>
              <a:t>Then we make the WKB substitution,</a:t>
            </a:r>
          </a:p>
          <a:p>
            <a:r>
              <a:rPr lang="en-US" sz="1400"/>
              <a:t>and get:</a:t>
            </a:r>
            <a:r>
              <a:rPr lang="en-US"/>
              <a:t> </a:t>
            </a:r>
          </a:p>
        </p:txBody>
      </p:sp>
      <p:graphicFrame>
        <p:nvGraphicFramePr>
          <p:cNvPr id="39" name="Object 38">
            <a:extLst>
              <a:ext uri="{FF2B5EF4-FFF2-40B4-BE49-F238E27FC236}">
                <a16:creationId xmlns:a16="http://schemas.microsoft.com/office/drawing/2014/main" id="{D4DD75CE-5E18-4BB3-88B6-FF4640CA928E}"/>
              </a:ext>
            </a:extLst>
          </p:cNvPr>
          <p:cNvGraphicFramePr>
            <a:graphicFrameLocks noChangeAspect="1"/>
          </p:cNvGraphicFramePr>
          <p:nvPr/>
        </p:nvGraphicFramePr>
        <p:xfrm>
          <a:off x="6841628" y="1824703"/>
          <a:ext cx="4468602" cy="1630273"/>
        </p:xfrm>
        <a:graphic>
          <a:graphicData uri="http://schemas.openxmlformats.org/presentationml/2006/ole">
            <mc:AlternateContent xmlns:mc="http://schemas.openxmlformats.org/markup-compatibility/2006">
              <mc:Choice xmlns:v="urn:schemas-microsoft-com:vml" Requires="v">
                <p:oleObj name="Equation" r:id="rId14" imgW="4114800" imgH="1498320" progId="Equation.DSMT4">
                  <p:embed/>
                </p:oleObj>
              </mc:Choice>
              <mc:Fallback>
                <p:oleObj name="Equation" r:id="rId14" imgW="4114800" imgH="1498320" progId="Equation.DSMT4">
                  <p:embed/>
                  <p:pic>
                    <p:nvPicPr>
                      <p:cNvPr id="39" name="Object 38">
                        <a:extLst>
                          <a:ext uri="{FF2B5EF4-FFF2-40B4-BE49-F238E27FC236}">
                            <a16:creationId xmlns:a16="http://schemas.microsoft.com/office/drawing/2014/main" id="{D4DD75CE-5E18-4BB3-88B6-FF4640CA928E}"/>
                          </a:ext>
                        </a:extLst>
                      </p:cNvPr>
                      <p:cNvPicPr>
                        <a:picLocks noChangeAspect="1" noChangeArrowheads="1"/>
                      </p:cNvPicPr>
                      <p:nvPr/>
                    </p:nvPicPr>
                    <p:blipFill>
                      <a:blip r:embed="rId15"/>
                      <a:srcRect/>
                      <a:stretch>
                        <a:fillRect/>
                      </a:stretch>
                    </p:blipFill>
                    <p:spPr bwMode="auto">
                      <a:xfrm>
                        <a:off x="6841628" y="1824703"/>
                        <a:ext cx="4468602" cy="1630273"/>
                      </a:xfrm>
                      <a:prstGeom prst="rect">
                        <a:avLst/>
                      </a:prstGeom>
                      <a:noFill/>
                    </p:spPr>
                  </p:pic>
                </p:oleObj>
              </mc:Fallback>
            </mc:AlternateContent>
          </a:graphicData>
        </a:graphic>
      </p:graphicFrame>
      <p:graphicFrame>
        <p:nvGraphicFramePr>
          <p:cNvPr id="41" name="Object 40">
            <a:extLst>
              <a:ext uri="{FF2B5EF4-FFF2-40B4-BE49-F238E27FC236}">
                <a16:creationId xmlns:a16="http://schemas.microsoft.com/office/drawing/2014/main" id="{CB967E5D-2333-4EA5-A802-961B96709BC1}"/>
              </a:ext>
            </a:extLst>
          </p:cNvPr>
          <p:cNvGraphicFramePr>
            <a:graphicFrameLocks noChangeAspect="1"/>
          </p:cNvGraphicFramePr>
          <p:nvPr>
            <p:extLst>
              <p:ext uri="{D42A27DB-BD31-4B8C-83A1-F6EECF244321}">
                <p14:modId xmlns:p14="http://schemas.microsoft.com/office/powerpoint/2010/main" val="2557905616"/>
              </p:ext>
            </p:extLst>
          </p:nvPr>
        </p:nvGraphicFramePr>
        <p:xfrm>
          <a:off x="4721062" y="3852635"/>
          <a:ext cx="7354888" cy="849313"/>
        </p:xfrm>
        <a:graphic>
          <a:graphicData uri="http://schemas.openxmlformats.org/presentationml/2006/ole">
            <mc:AlternateContent xmlns:mc="http://schemas.openxmlformats.org/markup-compatibility/2006">
              <mc:Choice xmlns:v="urn:schemas-microsoft-com:vml" Requires="v">
                <p:oleObj name="Equation" r:id="rId16" imgW="6108480" imgH="711000" progId="Equation.DSMT4">
                  <p:embed/>
                </p:oleObj>
              </mc:Choice>
              <mc:Fallback>
                <p:oleObj name="Equation" r:id="rId16" imgW="6108480" imgH="711000" progId="Equation.DSMT4">
                  <p:embed/>
                  <p:pic>
                    <p:nvPicPr>
                      <p:cNvPr id="41" name="Object 40">
                        <a:extLst>
                          <a:ext uri="{FF2B5EF4-FFF2-40B4-BE49-F238E27FC236}">
                            <a16:creationId xmlns:a16="http://schemas.microsoft.com/office/drawing/2014/main" id="{CB967E5D-2333-4EA5-A802-961B96709BC1}"/>
                          </a:ext>
                        </a:extLst>
                      </p:cNvPr>
                      <p:cNvPicPr>
                        <a:picLocks noChangeAspect="1" noChangeArrowheads="1"/>
                      </p:cNvPicPr>
                      <p:nvPr/>
                    </p:nvPicPr>
                    <p:blipFill>
                      <a:blip r:embed="rId17"/>
                      <a:srcRect/>
                      <a:stretch>
                        <a:fillRect/>
                      </a:stretch>
                    </p:blipFill>
                    <p:spPr bwMode="auto">
                      <a:xfrm>
                        <a:off x="4721062" y="3852635"/>
                        <a:ext cx="7354888" cy="849313"/>
                      </a:xfrm>
                      <a:prstGeom prst="rect">
                        <a:avLst/>
                      </a:prstGeom>
                      <a:solidFill>
                        <a:srgbClr val="CCFFCC"/>
                      </a:solidFill>
                    </p:spPr>
                  </p:pic>
                </p:oleObj>
              </mc:Fallback>
            </mc:AlternateContent>
          </a:graphicData>
        </a:graphic>
      </p:graphicFrame>
      <p:sp>
        <p:nvSpPr>
          <p:cNvPr id="42" name="TextBox 41">
            <a:extLst>
              <a:ext uri="{FF2B5EF4-FFF2-40B4-BE49-F238E27FC236}">
                <a16:creationId xmlns:a16="http://schemas.microsoft.com/office/drawing/2014/main" id="{EF55FB4D-8E83-46C2-ACFD-8A980F9FC487}"/>
              </a:ext>
            </a:extLst>
          </p:cNvPr>
          <p:cNvSpPr txBox="1"/>
          <p:nvPr/>
        </p:nvSpPr>
        <p:spPr>
          <a:xfrm>
            <a:off x="6772451" y="3544858"/>
            <a:ext cx="3967359" cy="307777"/>
          </a:xfrm>
          <a:prstGeom prst="rect">
            <a:avLst/>
          </a:prstGeom>
          <a:noFill/>
        </p:spPr>
        <p:txBody>
          <a:bodyPr wrap="square" rtlCol="0">
            <a:spAutoFit/>
          </a:bodyPr>
          <a:lstStyle/>
          <a:p>
            <a:r>
              <a:rPr lang="en-US" sz="1400"/>
              <a:t>Undoing all the substitutions, we get:</a:t>
            </a:r>
            <a:endParaRPr lang="en-US"/>
          </a:p>
        </p:txBody>
      </p:sp>
      <p:sp>
        <p:nvSpPr>
          <p:cNvPr id="43" name="TextBox 42">
            <a:extLst>
              <a:ext uri="{FF2B5EF4-FFF2-40B4-BE49-F238E27FC236}">
                <a16:creationId xmlns:a16="http://schemas.microsoft.com/office/drawing/2014/main" id="{3FF60718-38B9-4FFD-B531-5224F070B977}"/>
              </a:ext>
            </a:extLst>
          </p:cNvPr>
          <p:cNvSpPr txBox="1"/>
          <p:nvPr/>
        </p:nvSpPr>
        <p:spPr>
          <a:xfrm>
            <a:off x="6772450" y="4766289"/>
            <a:ext cx="5286254" cy="738664"/>
          </a:xfrm>
          <a:prstGeom prst="rect">
            <a:avLst/>
          </a:prstGeom>
          <a:noFill/>
        </p:spPr>
        <p:txBody>
          <a:bodyPr wrap="square" rtlCol="0">
            <a:spAutoFit/>
          </a:bodyPr>
          <a:lstStyle/>
          <a:p>
            <a:r>
              <a:rPr lang="en-US" sz="1400"/>
              <a:t>And at this point the analysis is the same as in 1D.  We see that the only difference between the naïve neglect of r = 0 boundary condition is change ℓ(ℓ+1) </a:t>
            </a:r>
            <a:r>
              <a:rPr lang="en-US" sz="1400">
                <a:sym typeface="Wingdings" panose="05000000000000000000" pitchFamily="2" charset="2"/>
              </a:rPr>
              <a:t> (</a:t>
            </a:r>
            <a:r>
              <a:rPr lang="en-US" sz="1400"/>
              <a:t>ℓ+1/2)</a:t>
            </a:r>
            <a:r>
              <a:rPr lang="en-US" sz="1400" baseline="30000"/>
              <a:t>2</a:t>
            </a:r>
            <a:r>
              <a:rPr lang="en-US" sz="1400"/>
              <a:t>.  And we have for energy eigenvalues:</a:t>
            </a:r>
            <a:endParaRPr lang="en-US"/>
          </a:p>
        </p:txBody>
      </p:sp>
      <p:graphicFrame>
        <p:nvGraphicFramePr>
          <p:cNvPr id="45" name="Object 44">
            <a:extLst>
              <a:ext uri="{FF2B5EF4-FFF2-40B4-BE49-F238E27FC236}">
                <a16:creationId xmlns:a16="http://schemas.microsoft.com/office/drawing/2014/main" id="{2C06094A-BE30-4B13-B614-8E39FE09F15A}"/>
              </a:ext>
            </a:extLst>
          </p:cNvPr>
          <p:cNvGraphicFramePr>
            <a:graphicFrameLocks noChangeAspect="1"/>
          </p:cNvGraphicFramePr>
          <p:nvPr/>
        </p:nvGraphicFramePr>
        <p:xfrm>
          <a:off x="6841628" y="5672165"/>
          <a:ext cx="5099635" cy="630133"/>
        </p:xfrm>
        <a:graphic>
          <a:graphicData uri="http://schemas.openxmlformats.org/presentationml/2006/ole">
            <mc:AlternateContent xmlns:mc="http://schemas.openxmlformats.org/markup-compatibility/2006">
              <mc:Choice xmlns:v="urn:schemas-microsoft-com:vml" Requires="v">
                <p:oleObj name="Equation" r:id="rId18" imgW="4013200" imgH="495300" progId="Equation.DSMT4">
                  <p:embed/>
                </p:oleObj>
              </mc:Choice>
              <mc:Fallback>
                <p:oleObj name="Equation" r:id="rId18" imgW="4013200" imgH="495300" progId="Equation.DSMT4">
                  <p:embed/>
                  <p:pic>
                    <p:nvPicPr>
                      <p:cNvPr id="45" name="Object 44">
                        <a:extLst>
                          <a:ext uri="{FF2B5EF4-FFF2-40B4-BE49-F238E27FC236}">
                            <a16:creationId xmlns:a16="http://schemas.microsoft.com/office/drawing/2014/main" id="{2C06094A-BE30-4B13-B614-8E39FE09F15A}"/>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841628" y="5672165"/>
                        <a:ext cx="5099635" cy="63013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C1598A2E-2051-4903-A798-DC8603B21CF9}"/>
              </a:ext>
            </a:extLst>
          </p:cNvPr>
          <p:cNvSpPr txBox="1"/>
          <p:nvPr/>
        </p:nvSpPr>
        <p:spPr>
          <a:xfrm>
            <a:off x="5255278" y="108479"/>
            <a:ext cx="1727459" cy="584775"/>
          </a:xfrm>
          <a:prstGeom prst="rect">
            <a:avLst/>
          </a:prstGeom>
          <a:noFill/>
        </p:spPr>
        <p:txBody>
          <a:bodyPr wrap="square" rtlCol="0">
            <a:spAutoFit/>
          </a:bodyPr>
          <a:lstStyle/>
          <a:p>
            <a:r>
              <a:rPr lang="en-US" sz="3200" b="1" u="sng"/>
              <a:t>WKB 3D</a:t>
            </a:r>
          </a:p>
        </p:txBody>
      </p:sp>
      <mc:AlternateContent xmlns:mc="http://schemas.openxmlformats.org/markup-compatibility/2006" xmlns:p14="http://schemas.microsoft.com/office/powerpoint/2010/main">
        <mc:Choice Requires="p14">
          <p:contentPart p14:bwMode="auto" r:id="rId20">
            <p14:nvContentPartPr>
              <p14:cNvPr id="3" name="Ink 2">
                <a:extLst>
                  <a:ext uri="{FF2B5EF4-FFF2-40B4-BE49-F238E27FC236}">
                    <a16:creationId xmlns:a16="http://schemas.microsoft.com/office/drawing/2014/main" id="{C23FB0DD-5D16-42F9-B1CC-2F92194A559B}"/>
                  </a:ext>
                </a:extLst>
              </p14:cNvPr>
              <p14:cNvContentPartPr/>
              <p14:nvPr/>
            </p14:nvContentPartPr>
            <p14:xfrm>
              <a:off x="4367290" y="4845125"/>
              <a:ext cx="2034360" cy="1575360"/>
            </p14:xfrm>
          </p:contentPart>
        </mc:Choice>
        <mc:Fallback xmlns="">
          <p:pic>
            <p:nvPicPr>
              <p:cNvPr id="3" name="Ink 2">
                <a:extLst>
                  <a:ext uri="{FF2B5EF4-FFF2-40B4-BE49-F238E27FC236}">
                    <a16:creationId xmlns:a16="http://schemas.microsoft.com/office/drawing/2014/main" id="{C23FB0DD-5D16-42F9-B1CC-2F92194A559B}"/>
                  </a:ext>
                </a:extLst>
              </p:cNvPr>
              <p:cNvPicPr/>
              <p:nvPr/>
            </p:nvPicPr>
            <p:blipFill>
              <a:blip r:embed="rId22"/>
              <a:stretch>
                <a:fillRect/>
              </a:stretch>
            </p:blipFill>
            <p:spPr>
              <a:xfrm>
                <a:off x="4358650" y="4836485"/>
                <a:ext cx="2052000" cy="1593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4" name="Ink 3">
                <a:extLst>
                  <a:ext uri="{FF2B5EF4-FFF2-40B4-BE49-F238E27FC236}">
                    <a16:creationId xmlns:a16="http://schemas.microsoft.com/office/drawing/2014/main" id="{E3CF5677-AD10-4604-98D0-2E7460A311C2}"/>
                  </a:ext>
                </a:extLst>
              </p14:cNvPr>
              <p14:cNvContentPartPr/>
              <p14:nvPr/>
            </p14:nvContentPartPr>
            <p14:xfrm>
              <a:off x="6127330" y="1359245"/>
              <a:ext cx="450720" cy="2298600"/>
            </p14:xfrm>
          </p:contentPart>
        </mc:Choice>
        <mc:Fallback xmlns="">
          <p:pic>
            <p:nvPicPr>
              <p:cNvPr id="4" name="Ink 3">
                <a:extLst>
                  <a:ext uri="{FF2B5EF4-FFF2-40B4-BE49-F238E27FC236}">
                    <a16:creationId xmlns:a16="http://schemas.microsoft.com/office/drawing/2014/main" id="{E3CF5677-AD10-4604-98D0-2E7460A311C2}"/>
                  </a:ext>
                </a:extLst>
              </p:cNvPr>
              <p:cNvPicPr/>
              <p:nvPr/>
            </p:nvPicPr>
            <p:blipFill>
              <a:blip r:embed="rId24"/>
              <a:stretch>
                <a:fillRect/>
              </a:stretch>
            </p:blipFill>
            <p:spPr>
              <a:xfrm>
                <a:off x="6118690" y="1350605"/>
                <a:ext cx="468360" cy="2316240"/>
              </a:xfrm>
              <a:prstGeom prst="rect">
                <a:avLst/>
              </a:prstGeom>
            </p:spPr>
          </p:pic>
        </mc:Fallback>
      </mc:AlternateContent>
    </p:spTree>
    <p:extLst>
      <p:ext uri="{BB962C8B-B14F-4D97-AF65-F5344CB8AC3E}">
        <p14:creationId xmlns:p14="http://schemas.microsoft.com/office/powerpoint/2010/main" val="39586757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16339-A641-A392-08C4-88C17EE4C0D8}"/>
            </a:ext>
          </a:extLst>
        </p:cNvPr>
        <p:cNvGrpSpPr/>
        <p:nvPr/>
      </p:nvGrpSpPr>
      <p:grpSpPr>
        <a:xfrm>
          <a:off x="0" y="0"/>
          <a:ext cx="0" cy="0"/>
          <a:chOff x="0" y="0"/>
          <a:chExt cx="0" cy="0"/>
        </a:xfrm>
      </p:grpSpPr>
      <p:sp>
        <p:nvSpPr>
          <p:cNvPr id="14" name="Rectangle 20">
            <a:extLst>
              <a:ext uri="{FF2B5EF4-FFF2-40B4-BE49-F238E27FC236}">
                <a16:creationId xmlns:a16="http://schemas.microsoft.com/office/drawing/2014/main" id="{EC1A650F-2ED7-8C24-22CF-43FFE62220CC}"/>
              </a:ext>
            </a:extLst>
          </p:cNvPr>
          <p:cNvSpPr>
            <a:spLocks noChangeArrowheads="1"/>
          </p:cNvSpPr>
          <p:nvPr/>
        </p:nvSpPr>
        <p:spPr bwMode="auto">
          <a:xfrm>
            <a:off x="2852891" y="13705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TextBox 20">
            <a:extLst>
              <a:ext uri="{FF2B5EF4-FFF2-40B4-BE49-F238E27FC236}">
                <a16:creationId xmlns:a16="http://schemas.microsoft.com/office/drawing/2014/main" id="{B20479A6-5571-9EBF-2272-5D7FCBA4CE71}"/>
              </a:ext>
            </a:extLst>
          </p:cNvPr>
          <p:cNvSpPr txBox="1"/>
          <p:nvPr/>
        </p:nvSpPr>
        <p:spPr>
          <a:xfrm>
            <a:off x="3399065" y="130543"/>
            <a:ext cx="5639459" cy="584775"/>
          </a:xfrm>
          <a:prstGeom prst="rect">
            <a:avLst/>
          </a:prstGeom>
          <a:noFill/>
        </p:spPr>
        <p:txBody>
          <a:bodyPr wrap="square" rtlCol="0">
            <a:spAutoFit/>
          </a:bodyPr>
          <a:lstStyle/>
          <a:p>
            <a:r>
              <a:rPr lang="en-US" sz="3200" b="1" u="sng"/>
              <a:t>Bohr Correspondance Principle</a:t>
            </a:r>
          </a:p>
        </p:txBody>
      </p:sp>
      <p:graphicFrame>
        <p:nvGraphicFramePr>
          <p:cNvPr id="2" name="Object 1">
            <a:extLst>
              <a:ext uri="{FF2B5EF4-FFF2-40B4-BE49-F238E27FC236}">
                <a16:creationId xmlns:a16="http://schemas.microsoft.com/office/drawing/2014/main" id="{3D3934FB-1922-C1F5-5BB5-5EC3487C63CE}"/>
              </a:ext>
            </a:extLst>
          </p:cNvPr>
          <p:cNvGraphicFramePr>
            <a:graphicFrameLocks noChangeAspect="1"/>
          </p:cNvGraphicFramePr>
          <p:nvPr>
            <p:extLst>
              <p:ext uri="{D42A27DB-BD31-4B8C-83A1-F6EECF244321}">
                <p14:modId xmlns:p14="http://schemas.microsoft.com/office/powerpoint/2010/main" val="3265435103"/>
              </p:ext>
            </p:extLst>
          </p:nvPr>
        </p:nvGraphicFramePr>
        <p:xfrm>
          <a:off x="327369" y="1727003"/>
          <a:ext cx="5041265" cy="547045"/>
        </p:xfrm>
        <a:graphic>
          <a:graphicData uri="http://schemas.openxmlformats.org/presentationml/2006/ole">
            <mc:AlternateContent xmlns:mc="http://schemas.openxmlformats.org/markup-compatibility/2006">
              <mc:Choice xmlns:v="urn:schemas-microsoft-com:vml" Requires="v">
                <p:oleObj name="Equation" r:id="rId2" imgW="3598693" imgH="391160" progId="Equation.DSMT4">
                  <p:embed/>
                </p:oleObj>
              </mc:Choice>
              <mc:Fallback>
                <p:oleObj name="Equation" r:id="rId2" imgW="3598693" imgH="391160" progId="Equation.DSMT4">
                  <p:embed/>
                  <p:pic>
                    <p:nvPicPr>
                      <p:cNvPr id="0" name=""/>
                      <p:cNvPicPr/>
                      <p:nvPr/>
                    </p:nvPicPr>
                    <p:blipFill>
                      <a:blip r:embed="rId3"/>
                      <a:stretch>
                        <a:fillRect/>
                      </a:stretch>
                    </p:blipFill>
                    <p:spPr>
                      <a:xfrm>
                        <a:off x="327369" y="1727003"/>
                        <a:ext cx="5041265" cy="54704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0EFE0131-2CC4-6741-60DF-42F3142473D5}"/>
              </a:ext>
            </a:extLst>
          </p:cNvPr>
          <p:cNvSpPr txBox="1"/>
          <p:nvPr/>
        </p:nvSpPr>
        <p:spPr>
          <a:xfrm>
            <a:off x="327369" y="883723"/>
            <a:ext cx="10883265" cy="646331"/>
          </a:xfrm>
          <a:prstGeom prst="rect">
            <a:avLst/>
          </a:prstGeom>
          <a:noFill/>
        </p:spPr>
        <p:txBody>
          <a:bodyPr wrap="square" rtlCol="0">
            <a:spAutoFit/>
          </a:bodyPr>
          <a:lstStyle/>
          <a:p>
            <a:r>
              <a:rPr lang="en-US"/>
              <a:t>Similar in spirit to the WKB approximation, and preceding it, is the Bohr Correspondance principle.  It states that the line integral of canonically conjugate variables around a constant Energy path must be quantized in units of h.</a:t>
            </a:r>
          </a:p>
        </p:txBody>
      </p:sp>
      <p:graphicFrame>
        <p:nvGraphicFramePr>
          <p:cNvPr id="6" name="Object 5">
            <a:extLst>
              <a:ext uri="{FF2B5EF4-FFF2-40B4-BE49-F238E27FC236}">
                <a16:creationId xmlns:a16="http://schemas.microsoft.com/office/drawing/2014/main" id="{BCD592D3-C611-490F-0234-327F288955E9}"/>
              </a:ext>
            </a:extLst>
          </p:cNvPr>
          <p:cNvGraphicFramePr>
            <a:graphicFrameLocks noChangeAspect="1"/>
          </p:cNvGraphicFramePr>
          <p:nvPr>
            <p:extLst>
              <p:ext uri="{D42A27DB-BD31-4B8C-83A1-F6EECF244321}">
                <p14:modId xmlns:p14="http://schemas.microsoft.com/office/powerpoint/2010/main" val="3396328950"/>
              </p:ext>
            </p:extLst>
          </p:nvPr>
        </p:nvGraphicFramePr>
        <p:xfrm>
          <a:off x="352763" y="2978663"/>
          <a:ext cx="1212850" cy="1039812"/>
        </p:xfrm>
        <a:graphic>
          <a:graphicData uri="http://schemas.openxmlformats.org/presentationml/2006/ole">
            <mc:AlternateContent xmlns:mc="http://schemas.openxmlformats.org/markup-compatibility/2006">
              <mc:Choice xmlns:v="urn:schemas-microsoft-com:vml" Requires="v">
                <p:oleObj name="Equation" r:id="rId4" imgW="977760" imgH="838080" progId="Equation.DSMT4">
                  <p:embed/>
                </p:oleObj>
              </mc:Choice>
              <mc:Fallback>
                <p:oleObj name="Equation" r:id="rId4" imgW="977760" imgH="838080" progId="Equation.DSMT4">
                  <p:embed/>
                  <p:pic>
                    <p:nvPicPr>
                      <p:cNvPr id="0" name=""/>
                      <p:cNvPicPr/>
                      <p:nvPr/>
                    </p:nvPicPr>
                    <p:blipFill>
                      <a:blip r:embed="rId5"/>
                      <a:stretch>
                        <a:fillRect/>
                      </a:stretch>
                    </p:blipFill>
                    <p:spPr>
                      <a:xfrm>
                        <a:off x="352763" y="2978663"/>
                        <a:ext cx="1212850" cy="103981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8230235-1483-3C48-CDDC-0D72ED398370}"/>
              </a:ext>
            </a:extLst>
          </p:cNvPr>
          <p:cNvSpPr txBox="1"/>
          <p:nvPr/>
        </p:nvSpPr>
        <p:spPr>
          <a:xfrm>
            <a:off x="327369" y="2470997"/>
            <a:ext cx="11455920" cy="338554"/>
          </a:xfrm>
          <a:prstGeom prst="rect">
            <a:avLst/>
          </a:prstGeom>
          <a:noFill/>
        </p:spPr>
        <p:txBody>
          <a:bodyPr wrap="square" rtlCol="0">
            <a:spAutoFit/>
          </a:bodyPr>
          <a:lstStyle/>
          <a:p>
            <a:r>
              <a:rPr lang="en-US" sz="1600"/>
              <a:t>Applying to </a:t>
            </a:r>
            <a:r>
              <a:rPr lang="en-US" sz="1600" b="1"/>
              <a:t>HO</a:t>
            </a:r>
            <a:r>
              <a:rPr lang="en-US" sz="1600"/>
              <a:t> gives us the hard wall WKB approximation, which isn’t quite right, but close.  Applying to the </a:t>
            </a:r>
            <a:r>
              <a:rPr lang="en-US" sz="1600" b="1"/>
              <a:t>Hydrogen atom</a:t>
            </a:r>
            <a:r>
              <a:rPr lang="en-US" sz="1600"/>
              <a:t>, we have:</a:t>
            </a:r>
            <a:endParaRPr lang="en-US"/>
          </a:p>
        </p:txBody>
      </p:sp>
      <p:graphicFrame>
        <p:nvGraphicFramePr>
          <p:cNvPr id="9" name="Object 8">
            <a:extLst>
              <a:ext uri="{FF2B5EF4-FFF2-40B4-BE49-F238E27FC236}">
                <a16:creationId xmlns:a16="http://schemas.microsoft.com/office/drawing/2014/main" id="{E3804125-8FDB-12C0-8B3F-3698C10CFFE8}"/>
              </a:ext>
            </a:extLst>
          </p:cNvPr>
          <p:cNvGraphicFramePr>
            <a:graphicFrameLocks noChangeAspect="1"/>
          </p:cNvGraphicFramePr>
          <p:nvPr>
            <p:extLst>
              <p:ext uri="{D42A27DB-BD31-4B8C-83A1-F6EECF244321}">
                <p14:modId xmlns:p14="http://schemas.microsoft.com/office/powerpoint/2010/main" val="2528505812"/>
              </p:ext>
            </p:extLst>
          </p:nvPr>
        </p:nvGraphicFramePr>
        <p:xfrm>
          <a:off x="2255863" y="2978381"/>
          <a:ext cx="1212850" cy="1064902"/>
        </p:xfrm>
        <a:graphic>
          <a:graphicData uri="http://schemas.openxmlformats.org/presentationml/2006/ole">
            <mc:AlternateContent xmlns:mc="http://schemas.openxmlformats.org/markup-compatibility/2006">
              <mc:Choice xmlns:v="urn:schemas-microsoft-com:vml" Requires="v">
                <p:oleObj name="Equation" r:id="rId6" imgW="1143000" imgH="1002960" progId="Equation.DSMT4">
                  <p:embed/>
                </p:oleObj>
              </mc:Choice>
              <mc:Fallback>
                <p:oleObj name="Equation" r:id="rId6" imgW="1143000" imgH="1002960" progId="Equation.DSMT4">
                  <p:embed/>
                  <p:pic>
                    <p:nvPicPr>
                      <p:cNvPr id="0" name=""/>
                      <p:cNvPicPr/>
                      <p:nvPr/>
                    </p:nvPicPr>
                    <p:blipFill>
                      <a:blip r:embed="rId7"/>
                      <a:stretch>
                        <a:fillRect/>
                      </a:stretch>
                    </p:blipFill>
                    <p:spPr>
                      <a:xfrm>
                        <a:off x="2255863" y="2978381"/>
                        <a:ext cx="1212850" cy="1064902"/>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F867FA7F-55D4-7AB0-983B-C8A45622F055}"/>
              </a:ext>
            </a:extLst>
          </p:cNvPr>
          <p:cNvGraphicFramePr>
            <a:graphicFrameLocks noChangeAspect="1"/>
          </p:cNvGraphicFramePr>
          <p:nvPr>
            <p:extLst>
              <p:ext uri="{D42A27DB-BD31-4B8C-83A1-F6EECF244321}">
                <p14:modId xmlns:p14="http://schemas.microsoft.com/office/powerpoint/2010/main" val="3188965649"/>
              </p:ext>
            </p:extLst>
          </p:nvPr>
        </p:nvGraphicFramePr>
        <p:xfrm>
          <a:off x="7068206" y="3599711"/>
          <a:ext cx="2106612" cy="515937"/>
        </p:xfrm>
        <a:graphic>
          <a:graphicData uri="http://schemas.openxmlformats.org/presentationml/2006/ole">
            <mc:AlternateContent xmlns:mc="http://schemas.openxmlformats.org/markup-compatibility/2006">
              <mc:Choice xmlns:v="urn:schemas-microsoft-com:vml" Requires="v">
                <p:oleObj name="Equation" r:id="rId8" imgW="1815840" imgH="444240" progId="Equation.DSMT4">
                  <p:embed/>
                </p:oleObj>
              </mc:Choice>
              <mc:Fallback>
                <p:oleObj name="Equation" r:id="rId8" imgW="1815840" imgH="444240" progId="Equation.DSMT4">
                  <p:embed/>
                  <p:pic>
                    <p:nvPicPr>
                      <p:cNvPr id="0" name=""/>
                      <p:cNvPicPr/>
                      <p:nvPr/>
                    </p:nvPicPr>
                    <p:blipFill>
                      <a:blip r:embed="rId9"/>
                      <a:stretch>
                        <a:fillRect/>
                      </a:stretch>
                    </p:blipFill>
                    <p:spPr>
                      <a:xfrm>
                        <a:off x="7068206" y="3599711"/>
                        <a:ext cx="2106612" cy="515937"/>
                      </a:xfrm>
                      <a:prstGeom prst="rect">
                        <a:avLst/>
                      </a:prstGeom>
                      <a:solidFill>
                        <a:schemeClr val="accent1">
                          <a:lumMod val="20000"/>
                          <a:lumOff val="80000"/>
                        </a:schemeClr>
                      </a:solidFill>
                    </p:spPr>
                  </p:pic>
                </p:oleObj>
              </mc:Fallback>
            </mc:AlternateContent>
          </a:graphicData>
        </a:graphic>
      </p:graphicFrame>
      <p:graphicFrame>
        <p:nvGraphicFramePr>
          <p:cNvPr id="15" name="Object 14">
            <a:extLst>
              <a:ext uri="{FF2B5EF4-FFF2-40B4-BE49-F238E27FC236}">
                <a16:creationId xmlns:a16="http://schemas.microsoft.com/office/drawing/2014/main" id="{773EFEA9-53F3-DCF6-434E-4ABB971872E7}"/>
              </a:ext>
            </a:extLst>
          </p:cNvPr>
          <p:cNvGraphicFramePr>
            <a:graphicFrameLocks noChangeAspect="1"/>
          </p:cNvGraphicFramePr>
          <p:nvPr>
            <p:extLst>
              <p:ext uri="{D42A27DB-BD31-4B8C-83A1-F6EECF244321}">
                <p14:modId xmlns:p14="http://schemas.microsoft.com/office/powerpoint/2010/main" val="3818106200"/>
              </p:ext>
            </p:extLst>
          </p:nvPr>
        </p:nvGraphicFramePr>
        <p:xfrm>
          <a:off x="7068206" y="2967017"/>
          <a:ext cx="3329628" cy="600613"/>
        </p:xfrm>
        <a:graphic>
          <a:graphicData uri="http://schemas.openxmlformats.org/presentationml/2006/ole">
            <mc:AlternateContent xmlns:mc="http://schemas.openxmlformats.org/markup-compatibility/2006">
              <mc:Choice xmlns:v="urn:schemas-microsoft-com:vml" Requires="v">
                <p:oleObj name="Equation" r:id="rId10" imgW="2527200" imgH="457200" progId="Equation.DSMT4">
                  <p:embed/>
                </p:oleObj>
              </mc:Choice>
              <mc:Fallback>
                <p:oleObj name="Equation" r:id="rId10" imgW="2527200" imgH="457200" progId="Equation.DSMT4">
                  <p:embed/>
                  <p:pic>
                    <p:nvPicPr>
                      <p:cNvPr id="0" name=""/>
                      <p:cNvPicPr/>
                      <p:nvPr/>
                    </p:nvPicPr>
                    <p:blipFill>
                      <a:blip r:embed="rId11"/>
                      <a:stretch>
                        <a:fillRect/>
                      </a:stretch>
                    </p:blipFill>
                    <p:spPr>
                      <a:xfrm>
                        <a:off x="7068206" y="2967017"/>
                        <a:ext cx="3329628" cy="600613"/>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ABE0278C-1F1B-EDE0-4416-3EC480C12720}"/>
              </a:ext>
            </a:extLst>
          </p:cNvPr>
          <p:cNvSpPr txBox="1"/>
          <p:nvPr/>
        </p:nvSpPr>
        <p:spPr>
          <a:xfrm>
            <a:off x="3885274" y="3109212"/>
            <a:ext cx="2987040" cy="830997"/>
          </a:xfrm>
          <a:prstGeom prst="rect">
            <a:avLst/>
          </a:prstGeom>
          <a:noFill/>
        </p:spPr>
        <p:txBody>
          <a:bodyPr wrap="square" rtlCol="0">
            <a:spAutoFit/>
          </a:bodyPr>
          <a:lstStyle/>
          <a:p>
            <a:r>
              <a:rPr lang="en-US" sz="1600"/>
              <a:t>both conditions lead to the same conclusion.  Then filling this into classical orbit results, we have:</a:t>
            </a:r>
          </a:p>
        </p:txBody>
      </p:sp>
      <p:graphicFrame>
        <p:nvGraphicFramePr>
          <p:cNvPr id="20" name="Object 19">
            <a:extLst>
              <a:ext uri="{FF2B5EF4-FFF2-40B4-BE49-F238E27FC236}">
                <a16:creationId xmlns:a16="http://schemas.microsoft.com/office/drawing/2014/main" id="{C5A124CD-90AC-31EB-5A81-A9D1ED64EB8F}"/>
              </a:ext>
            </a:extLst>
          </p:cNvPr>
          <p:cNvGraphicFramePr>
            <a:graphicFrameLocks noChangeAspect="1"/>
          </p:cNvGraphicFramePr>
          <p:nvPr>
            <p:extLst>
              <p:ext uri="{D42A27DB-BD31-4B8C-83A1-F6EECF244321}">
                <p14:modId xmlns:p14="http://schemas.microsoft.com/office/powerpoint/2010/main" val="335657334"/>
              </p:ext>
            </p:extLst>
          </p:nvPr>
        </p:nvGraphicFramePr>
        <p:xfrm>
          <a:off x="9523116" y="3715485"/>
          <a:ext cx="1172210" cy="301425"/>
        </p:xfrm>
        <a:graphic>
          <a:graphicData uri="http://schemas.openxmlformats.org/presentationml/2006/ole">
            <mc:AlternateContent xmlns:mc="http://schemas.openxmlformats.org/markup-compatibility/2006">
              <mc:Choice xmlns:v="urn:schemas-microsoft-com:vml" Requires="v">
                <p:oleObj name="Equation" r:id="rId12" imgW="888840" imgH="228600" progId="Equation.DSMT4">
                  <p:embed/>
                </p:oleObj>
              </mc:Choice>
              <mc:Fallback>
                <p:oleObj name="Equation" r:id="rId12" imgW="888840" imgH="228600" progId="Equation.DSMT4">
                  <p:embed/>
                  <p:pic>
                    <p:nvPicPr>
                      <p:cNvPr id="18" name="Object 17">
                        <a:extLst>
                          <a:ext uri="{FF2B5EF4-FFF2-40B4-BE49-F238E27FC236}">
                            <a16:creationId xmlns:a16="http://schemas.microsoft.com/office/drawing/2014/main" id="{C5A124CD-90AC-31EB-5A81-A9D1ED64EB8F}"/>
                          </a:ext>
                        </a:extLst>
                      </p:cNvPr>
                      <p:cNvPicPr/>
                      <p:nvPr/>
                    </p:nvPicPr>
                    <p:blipFill>
                      <a:blip r:embed="rId13"/>
                      <a:stretch>
                        <a:fillRect/>
                      </a:stretch>
                    </p:blipFill>
                    <p:spPr>
                      <a:xfrm>
                        <a:off x="9523116" y="3715485"/>
                        <a:ext cx="1172210" cy="301425"/>
                      </a:xfrm>
                      <a:prstGeom prst="rect">
                        <a:avLst/>
                      </a:prstGeom>
                      <a:solidFill>
                        <a:schemeClr val="accent1">
                          <a:lumMod val="20000"/>
                          <a:lumOff val="80000"/>
                        </a:schemeClr>
                      </a:solidFill>
                    </p:spPr>
                  </p:pic>
                </p:oleObj>
              </mc:Fallback>
            </mc:AlternateContent>
          </a:graphicData>
        </a:graphic>
      </p:graphicFrame>
      <p:sp>
        <p:nvSpPr>
          <p:cNvPr id="22" name="TextBox 21">
            <a:extLst>
              <a:ext uri="{FF2B5EF4-FFF2-40B4-BE49-F238E27FC236}">
                <a16:creationId xmlns:a16="http://schemas.microsoft.com/office/drawing/2014/main" id="{25136F24-5214-FB4A-9015-77AC969F9F0B}"/>
              </a:ext>
            </a:extLst>
          </p:cNvPr>
          <p:cNvSpPr txBox="1"/>
          <p:nvPr/>
        </p:nvSpPr>
        <p:spPr>
          <a:xfrm>
            <a:off x="327369" y="4245467"/>
            <a:ext cx="8544560" cy="338554"/>
          </a:xfrm>
          <a:prstGeom prst="rect">
            <a:avLst/>
          </a:prstGeom>
          <a:noFill/>
        </p:spPr>
        <p:txBody>
          <a:bodyPr wrap="square" rtlCol="0">
            <a:spAutoFit/>
          </a:bodyPr>
          <a:lstStyle/>
          <a:p>
            <a:r>
              <a:rPr lang="en-US" sz="1600"/>
              <a:t>Applying to particle in </a:t>
            </a:r>
            <a:r>
              <a:rPr lang="en-US" sz="1600" b="1"/>
              <a:t>magnetic field </a:t>
            </a:r>
            <a:r>
              <a:rPr lang="en-US" sz="1600"/>
              <a:t>using Landau gauge, we get close results:</a:t>
            </a:r>
            <a:endParaRPr lang="en-US"/>
          </a:p>
        </p:txBody>
      </p:sp>
      <p:graphicFrame>
        <p:nvGraphicFramePr>
          <p:cNvPr id="23" name="Object 22">
            <a:extLst>
              <a:ext uri="{FF2B5EF4-FFF2-40B4-BE49-F238E27FC236}">
                <a16:creationId xmlns:a16="http://schemas.microsoft.com/office/drawing/2014/main" id="{DE424DA0-1922-F7B5-549E-F4B3AD492A12}"/>
              </a:ext>
            </a:extLst>
          </p:cNvPr>
          <p:cNvGraphicFramePr>
            <a:graphicFrameLocks noChangeAspect="1"/>
          </p:cNvGraphicFramePr>
          <p:nvPr>
            <p:extLst>
              <p:ext uri="{D42A27DB-BD31-4B8C-83A1-F6EECF244321}">
                <p14:modId xmlns:p14="http://schemas.microsoft.com/office/powerpoint/2010/main" val="588870740"/>
              </p:ext>
            </p:extLst>
          </p:nvPr>
        </p:nvGraphicFramePr>
        <p:xfrm>
          <a:off x="352763" y="4707725"/>
          <a:ext cx="2038991" cy="1033209"/>
        </p:xfrm>
        <a:graphic>
          <a:graphicData uri="http://schemas.openxmlformats.org/presentationml/2006/ole">
            <mc:AlternateContent xmlns:mc="http://schemas.openxmlformats.org/markup-compatibility/2006">
              <mc:Choice xmlns:v="urn:schemas-microsoft-com:vml" Requires="v">
                <p:oleObj name="Equation" r:id="rId14" imgW="1770740" imgH="896604" progId="Equation.DSMT4">
                  <p:embed/>
                </p:oleObj>
              </mc:Choice>
              <mc:Fallback>
                <p:oleObj name="Equation" r:id="rId14" imgW="1770740" imgH="896604" progId="Equation.DSMT4">
                  <p:embed/>
                  <p:pic>
                    <p:nvPicPr>
                      <p:cNvPr id="0" name=""/>
                      <p:cNvPicPr/>
                      <p:nvPr/>
                    </p:nvPicPr>
                    <p:blipFill>
                      <a:blip r:embed="rId15"/>
                      <a:stretch>
                        <a:fillRect/>
                      </a:stretch>
                    </p:blipFill>
                    <p:spPr>
                      <a:xfrm>
                        <a:off x="352763" y="4707725"/>
                        <a:ext cx="2038991" cy="1033209"/>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75CBACC3-595B-5B90-D3DC-E03F89682B38}"/>
              </a:ext>
            </a:extLst>
          </p:cNvPr>
          <p:cNvGraphicFramePr>
            <a:graphicFrameLocks noChangeAspect="1"/>
          </p:cNvGraphicFramePr>
          <p:nvPr>
            <p:extLst>
              <p:ext uri="{D42A27DB-BD31-4B8C-83A1-F6EECF244321}">
                <p14:modId xmlns:p14="http://schemas.microsoft.com/office/powerpoint/2010/main" val="3193494483"/>
              </p:ext>
            </p:extLst>
          </p:nvPr>
        </p:nvGraphicFramePr>
        <p:xfrm>
          <a:off x="2651536" y="5101011"/>
          <a:ext cx="1359353" cy="488890"/>
        </p:xfrm>
        <a:graphic>
          <a:graphicData uri="http://schemas.openxmlformats.org/presentationml/2006/ole">
            <mc:AlternateContent xmlns:mc="http://schemas.openxmlformats.org/markup-compatibility/2006">
              <mc:Choice xmlns:v="urn:schemas-microsoft-com:vml" Requires="v">
                <p:oleObj name="Equation" r:id="rId16" imgW="1085257" imgH="391160" progId="Equation.DSMT4">
                  <p:embed/>
                </p:oleObj>
              </mc:Choice>
              <mc:Fallback>
                <p:oleObj name="Equation" r:id="rId16" imgW="1085257" imgH="391160" progId="Equation.DSMT4">
                  <p:embed/>
                  <p:pic>
                    <p:nvPicPr>
                      <p:cNvPr id="0" name=""/>
                      <p:cNvPicPr/>
                      <p:nvPr/>
                    </p:nvPicPr>
                    <p:blipFill>
                      <a:blip r:embed="rId17"/>
                      <a:stretch>
                        <a:fillRect/>
                      </a:stretch>
                    </p:blipFill>
                    <p:spPr>
                      <a:xfrm>
                        <a:off x="2651536" y="5101011"/>
                        <a:ext cx="1359353" cy="488890"/>
                      </a:xfrm>
                      <a:prstGeom prst="rect">
                        <a:avLst/>
                      </a:prstGeom>
                    </p:spPr>
                  </p:pic>
                </p:oleObj>
              </mc:Fallback>
            </mc:AlternateContent>
          </a:graphicData>
        </a:graphic>
      </p:graphicFrame>
      <p:sp>
        <p:nvSpPr>
          <p:cNvPr id="25" name="TextBox 24">
            <a:extLst>
              <a:ext uri="{FF2B5EF4-FFF2-40B4-BE49-F238E27FC236}">
                <a16:creationId xmlns:a16="http://schemas.microsoft.com/office/drawing/2014/main" id="{834841E3-7773-7EC9-53F3-FD8B3ED6BB78}"/>
              </a:ext>
            </a:extLst>
          </p:cNvPr>
          <p:cNvSpPr txBox="1"/>
          <p:nvPr/>
        </p:nvSpPr>
        <p:spPr>
          <a:xfrm>
            <a:off x="2582726" y="4722836"/>
            <a:ext cx="1903100" cy="338554"/>
          </a:xfrm>
          <a:prstGeom prst="rect">
            <a:avLst/>
          </a:prstGeom>
          <a:noFill/>
        </p:spPr>
        <p:txBody>
          <a:bodyPr wrap="square" rtlCol="0">
            <a:spAutoFit/>
          </a:bodyPr>
          <a:lstStyle/>
          <a:p>
            <a:r>
              <a:rPr lang="en-US" sz="1600"/>
              <a:t>since we can show:</a:t>
            </a:r>
          </a:p>
        </p:txBody>
      </p:sp>
      <p:graphicFrame>
        <p:nvGraphicFramePr>
          <p:cNvPr id="26" name="Object 25">
            <a:extLst>
              <a:ext uri="{FF2B5EF4-FFF2-40B4-BE49-F238E27FC236}">
                <a16:creationId xmlns:a16="http://schemas.microsoft.com/office/drawing/2014/main" id="{7156D0DD-5C63-327C-09E0-0E5601EA2EB5}"/>
              </a:ext>
            </a:extLst>
          </p:cNvPr>
          <p:cNvGraphicFramePr>
            <a:graphicFrameLocks noChangeAspect="1"/>
          </p:cNvGraphicFramePr>
          <p:nvPr>
            <p:extLst>
              <p:ext uri="{D42A27DB-BD31-4B8C-83A1-F6EECF244321}">
                <p14:modId xmlns:p14="http://schemas.microsoft.com/office/powerpoint/2010/main" val="1111726116"/>
              </p:ext>
            </p:extLst>
          </p:nvPr>
        </p:nvGraphicFramePr>
        <p:xfrm>
          <a:off x="4566774" y="5155552"/>
          <a:ext cx="1603721" cy="459808"/>
        </p:xfrm>
        <a:graphic>
          <a:graphicData uri="http://schemas.openxmlformats.org/presentationml/2006/ole">
            <mc:AlternateContent xmlns:mc="http://schemas.openxmlformats.org/markup-compatibility/2006">
              <mc:Choice xmlns:v="urn:schemas-microsoft-com:vml" Requires="v">
                <p:oleObj name="Equation" r:id="rId18" imgW="1361609" imgH="391160" progId="Equation.DSMT4">
                  <p:embed/>
                </p:oleObj>
              </mc:Choice>
              <mc:Fallback>
                <p:oleObj name="Equation" r:id="rId18" imgW="1361609" imgH="391160" progId="Equation.DSMT4">
                  <p:embed/>
                  <p:pic>
                    <p:nvPicPr>
                      <p:cNvPr id="0" name=""/>
                      <p:cNvPicPr/>
                      <p:nvPr/>
                    </p:nvPicPr>
                    <p:blipFill>
                      <a:blip r:embed="rId19"/>
                      <a:stretch>
                        <a:fillRect/>
                      </a:stretch>
                    </p:blipFill>
                    <p:spPr>
                      <a:xfrm>
                        <a:off x="4566774" y="5155552"/>
                        <a:ext cx="1603721" cy="459808"/>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3A3714C2-AE7D-B620-A560-5C434DBAE96D}"/>
              </a:ext>
            </a:extLst>
          </p:cNvPr>
          <p:cNvSpPr txBox="1"/>
          <p:nvPr/>
        </p:nvSpPr>
        <p:spPr>
          <a:xfrm>
            <a:off x="4599650" y="4707725"/>
            <a:ext cx="1903100" cy="338554"/>
          </a:xfrm>
          <a:prstGeom prst="rect">
            <a:avLst/>
          </a:prstGeom>
          <a:noFill/>
        </p:spPr>
        <p:txBody>
          <a:bodyPr wrap="square" rtlCol="0">
            <a:spAutoFit/>
          </a:bodyPr>
          <a:lstStyle/>
          <a:p>
            <a:r>
              <a:rPr lang="en-US" sz="1600"/>
              <a:t>we must have:</a:t>
            </a:r>
          </a:p>
        </p:txBody>
      </p:sp>
      <p:graphicFrame>
        <p:nvGraphicFramePr>
          <p:cNvPr id="32" name="Object 31">
            <a:extLst>
              <a:ext uri="{FF2B5EF4-FFF2-40B4-BE49-F238E27FC236}">
                <a16:creationId xmlns:a16="http://schemas.microsoft.com/office/drawing/2014/main" id="{7B24E67B-B006-A0A9-8559-5C239D140E90}"/>
              </a:ext>
            </a:extLst>
          </p:cNvPr>
          <p:cNvGraphicFramePr>
            <a:graphicFrameLocks noChangeAspect="1"/>
          </p:cNvGraphicFramePr>
          <p:nvPr>
            <p:extLst>
              <p:ext uri="{D42A27DB-BD31-4B8C-83A1-F6EECF244321}">
                <p14:modId xmlns:p14="http://schemas.microsoft.com/office/powerpoint/2010/main" val="2509055865"/>
              </p:ext>
            </p:extLst>
          </p:nvPr>
        </p:nvGraphicFramePr>
        <p:xfrm>
          <a:off x="6502750" y="5127690"/>
          <a:ext cx="1842765" cy="550689"/>
        </p:xfrm>
        <a:graphic>
          <a:graphicData uri="http://schemas.openxmlformats.org/presentationml/2006/ole">
            <mc:AlternateContent xmlns:mc="http://schemas.openxmlformats.org/markup-compatibility/2006">
              <mc:Choice xmlns:v="urn:schemas-microsoft-com:vml" Requires="v">
                <p:oleObj name="Equation" r:id="rId20" imgW="1504103" imgH="448482" progId="Equation.DSMT4">
                  <p:embed/>
                </p:oleObj>
              </mc:Choice>
              <mc:Fallback>
                <p:oleObj name="Equation" r:id="rId20" imgW="1504103" imgH="448482" progId="Equation.DSMT4">
                  <p:embed/>
                  <p:pic>
                    <p:nvPicPr>
                      <p:cNvPr id="0" name=""/>
                      <p:cNvPicPr/>
                      <p:nvPr/>
                    </p:nvPicPr>
                    <p:blipFill>
                      <a:blip r:embed="rId21"/>
                      <a:stretch>
                        <a:fillRect/>
                      </a:stretch>
                    </p:blipFill>
                    <p:spPr>
                      <a:xfrm>
                        <a:off x="6502750" y="5127690"/>
                        <a:ext cx="1842765" cy="550689"/>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20EE64AE-BD56-0970-0BB1-0AEDB75B4D16}"/>
              </a:ext>
            </a:extLst>
          </p:cNvPr>
          <p:cNvSpPr txBox="1"/>
          <p:nvPr/>
        </p:nvSpPr>
        <p:spPr>
          <a:xfrm>
            <a:off x="6502750" y="4709334"/>
            <a:ext cx="1903100" cy="338554"/>
          </a:xfrm>
          <a:prstGeom prst="rect">
            <a:avLst/>
          </a:prstGeom>
          <a:noFill/>
        </p:spPr>
        <p:txBody>
          <a:bodyPr wrap="square" rtlCol="0">
            <a:spAutoFit/>
          </a:bodyPr>
          <a:lstStyle/>
          <a:p>
            <a:r>
              <a:rPr lang="en-US" sz="1600"/>
              <a:t>This works out to:</a:t>
            </a:r>
          </a:p>
        </p:txBody>
      </p:sp>
      <p:graphicFrame>
        <p:nvGraphicFramePr>
          <p:cNvPr id="34" name="Object 33">
            <a:extLst>
              <a:ext uri="{FF2B5EF4-FFF2-40B4-BE49-F238E27FC236}">
                <a16:creationId xmlns:a16="http://schemas.microsoft.com/office/drawing/2014/main" id="{8F8BD155-BC2B-13CF-FA29-B1677358886E}"/>
              </a:ext>
            </a:extLst>
          </p:cNvPr>
          <p:cNvGraphicFramePr>
            <a:graphicFrameLocks noChangeAspect="1"/>
          </p:cNvGraphicFramePr>
          <p:nvPr>
            <p:extLst>
              <p:ext uri="{D42A27DB-BD31-4B8C-83A1-F6EECF244321}">
                <p14:modId xmlns:p14="http://schemas.microsoft.com/office/powerpoint/2010/main" val="3740014213"/>
              </p:ext>
            </p:extLst>
          </p:nvPr>
        </p:nvGraphicFramePr>
        <p:xfrm>
          <a:off x="8717104" y="5089683"/>
          <a:ext cx="1003442" cy="858635"/>
        </p:xfrm>
        <a:graphic>
          <a:graphicData uri="http://schemas.openxmlformats.org/presentationml/2006/ole">
            <mc:AlternateContent xmlns:mc="http://schemas.openxmlformats.org/markup-compatibility/2006">
              <mc:Choice xmlns:v="urn:schemas-microsoft-com:vml" Requires="v">
                <p:oleObj name="Equation" r:id="rId22" imgW="780838" imgH="667676" progId="Equation.DSMT4">
                  <p:embed/>
                </p:oleObj>
              </mc:Choice>
              <mc:Fallback>
                <p:oleObj name="Equation" r:id="rId22" imgW="780838" imgH="667676" progId="Equation.DSMT4">
                  <p:embed/>
                  <p:pic>
                    <p:nvPicPr>
                      <p:cNvPr id="0" name=""/>
                      <p:cNvPicPr/>
                      <p:nvPr/>
                    </p:nvPicPr>
                    <p:blipFill>
                      <a:blip r:embed="rId23"/>
                      <a:stretch>
                        <a:fillRect/>
                      </a:stretch>
                    </p:blipFill>
                    <p:spPr>
                      <a:xfrm>
                        <a:off x="8717104" y="5089683"/>
                        <a:ext cx="1003442" cy="858635"/>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E07933E3-876C-14C3-1FEB-723C85FB4A17}"/>
              </a:ext>
            </a:extLst>
          </p:cNvPr>
          <p:cNvSpPr txBox="1"/>
          <p:nvPr/>
        </p:nvSpPr>
        <p:spPr>
          <a:xfrm>
            <a:off x="8717103" y="4715048"/>
            <a:ext cx="561503" cy="338554"/>
          </a:xfrm>
          <a:prstGeom prst="rect">
            <a:avLst/>
          </a:prstGeom>
          <a:noFill/>
        </p:spPr>
        <p:txBody>
          <a:bodyPr wrap="square" rtlCol="0">
            <a:spAutoFit/>
          </a:bodyPr>
          <a:lstStyle/>
          <a:p>
            <a:r>
              <a:rPr lang="en-US" sz="1600"/>
              <a:t>So:</a:t>
            </a:r>
          </a:p>
        </p:txBody>
      </p:sp>
      <p:sp>
        <p:nvSpPr>
          <p:cNvPr id="36" name="TextBox 35">
            <a:extLst>
              <a:ext uri="{FF2B5EF4-FFF2-40B4-BE49-F238E27FC236}">
                <a16:creationId xmlns:a16="http://schemas.microsoft.com/office/drawing/2014/main" id="{E9D273B0-2FD9-E6A5-4E90-1C03DFCEDD11}"/>
              </a:ext>
            </a:extLst>
          </p:cNvPr>
          <p:cNvSpPr txBox="1"/>
          <p:nvPr/>
        </p:nvSpPr>
        <p:spPr>
          <a:xfrm>
            <a:off x="9944876" y="4694747"/>
            <a:ext cx="789151" cy="338554"/>
          </a:xfrm>
          <a:prstGeom prst="rect">
            <a:avLst/>
          </a:prstGeom>
          <a:noFill/>
        </p:spPr>
        <p:txBody>
          <a:bodyPr wrap="square" rtlCol="0">
            <a:spAutoFit/>
          </a:bodyPr>
          <a:lstStyle/>
          <a:p>
            <a:r>
              <a:rPr lang="en-US" sz="1600"/>
              <a:t>And:</a:t>
            </a:r>
          </a:p>
        </p:txBody>
      </p:sp>
      <p:graphicFrame>
        <p:nvGraphicFramePr>
          <p:cNvPr id="37" name="Object 36">
            <a:extLst>
              <a:ext uri="{FF2B5EF4-FFF2-40B4-BE49-F238E27FC236}">
                <a16:creationId xmlns:a16="http://schemas.microsoft.com/office/drawing/2014/main" id="{DFD5F61D-BEEB-6E55-F36C-2E592AD58716}"/>
              </a:ext>
            </a:extLst>
          </p:cNvPr>
          <p:cNvGraphicFramePr>
            <a:graphicFrameLocks noChangeAspect="1"/>
          </p:cNvGraphicFramePr>
          <p:nvPr>
            <p:extLst>
              <p:ext uri="{D42A27DB-BD31-4B8C-83A1-F6EECF244321}">
                <p14:modId xmlns:p14="http://schemas.microsoft.com/office/powerpoint/2010/main" val="3722082456"/>
              </p:ext>
            </p:extLst>
          </p:nvPr>
        </p:nvGraphicFramePr>
        <p:xfrm>
          <a:off x="10038630" y="5101050"/>
          <a:ext cx="1557337" cy="541338"/>
        </p:xfrm>
        <a:graphic>
          <a:graphicData uri="http://schemas.openxmlformats.org/presentationml/2006/ole">
            <mc:AlternateContent xmlns:mc="http://schemas.openxmlformats.org/markup-compatibility/2006">
              <mc:Choice xmlns:v="urn:schemas-microsoft-com:vml" Requires="v">
                <p:oleObj name="Equation" r:id="rId24" imgW="1206360" imgH="419040" progId="Equation.DSMT4">
                  <p:embed/>
                </p:oleObj>
              </mc:Choice>
              <mc:Fallback>
                <p:oleObj name="Equation" r:id="rId24" imgW="1206360" imgH="419040" progId="Equation.DSMT4">
                  <p:embed/>
                  <p:pic>
                    <p:nvPicPr>
                      <p:cNvPr id="0" name=""/>
                      <p:cNvPicPr/>
                      <p:nvPr/>
                    </p:nvPicPr>
                    <p:blipFill>
                      <a:blip r:embed="rId25"/>
                      <a:stretch>
                        <a:fillRect/>
                      </a:stretch>
                    </p:blipFill>
                    <p:spPr>
                      <a:xfrm>
                        <a:off x="10038630" y="5101050"/>
                        <a:ext cx="1557337" cy="541338"/>
                      </a:xfrm>
                      <a:prstGeom prst="rect">
                        <a:avLst/>
                      </a:prstGeom>
                      <a:solidFill>
                        <a:schemeClr val="accent1">
                          <a:lumMod val="20000"/>
                          <a:lumOff val="80000"/>
                        </a:schemeClr>
                      </a:solidFill>
                    </p:spPr>
                  </p:pic>
                </p:oleObj>
              </mc:Fallback>
            </mc:AlternateContent>
          </a:graphicData>
        </a:graphic>
      </p:graphicFrame>
      <p:sp>
        <p:nvSpPr>
          <p:cNvPr id="39" name="TextBox 38">
            <a:extLst>
              <a:ext uri="{FF2B5EF4-FFF2-40B4-BE49-F238E27FC236}">
                <a16:creationId xmlns:a16="http://schemas.microsoft.com/office/drawing/2014/main" id="{38096929-DCAF-E9F1-DCA7-DDCF4158AA63}"/>
              </a:ext>
            </a:extLst>
          </p:cNvPr>
          <p:cNvSpPr txBox="1"/>
          <p:nvPr/>
        </p:nvSpPr>
        <p:spPr>
          <a:xfrm>
            <a:off x="2601065" y="5757306"/>
            <a:ext cx="3569430" cy="338554"/>
          </a:xfrm>
          <a:prstGeom prst="rect">
            <a:avLst/>
          </a:prstGeom>
          <a:noFill/>
        </p:spPr>
        <p:txBody>
          <a:bodyPr wrap="square" rtlCol="0">
            <a:spAutoFit/>
          </a:bodyPr>
          <a:lstStyle/>
          <a:p>
            <a:r>
              <a:rPr lang="en-US" sz="1600"/>
              <a:t>Can also demonstrate flux quantization.</a:t>
            </a:r>
          </a:p>
        </p:txBody>
      </p:sp>
      <p:graphicFrame>
        <p:nvGraphicFramePr>
          <p:cNvPr id="40" name="Object 39">
            <a:extLst>
              <a:ext uri="{FF2B5EF4-FFF2-40B4-BE49-F238E27FC236}">
                <a16:creationId xmlns:a16="http://schemas.microsoft.com/office/drawing/2014/main" id="{EEE611E8-759F-DFAE-C7D7-A1A7099FCA36}"/>
              </a:ext>
            </a:extLst>
          </p:cNvPr>
          <p:cNvGraphicFramePr>
            <a:graphicFrameLocks noChangeAspect="1"/>
          </p:cNvGraphicFramePr>
          <p:nvPr>
            <p:extLst>
              <p:ext uri="{D42A27DB-BD31-4B8C-83A1-F6EECF244321}">
                <p14:modId xmlns:p14="http://schemas.microsoft.com/office/powerpoint/2010/main" val="3026673105"/>
              </p:ext>
            </p:extLst>
          </p:nvPr>
        </p:nvGraphicFramePr>
        <p:xfrm>
          <a:off x="2601064" y="6161432"/>
          <a:ext cx="5376285" cy="482659"/>
        </p:xfrm>
        <a:graphic>
          <a:graphicData uri="http://schemas.openxmlformats.org/presentationml/2006/ole">
            <mc:AlternateContent xmlns:mc="http://schemas.openxmlformats.org/markup-compatibility/2006">
              <mc:Choice xmlns:v="urn:schemas-microsoft-com:vml" Requires="v">
                <p:oleObj name="Equation" r:id="rId26" imgW="5092560" imgH="457200" progId="Equation.DSMT4">
                  <p:embed/>
                </p:oleObj>
              </mc:Choice>
              <mc:Fallback>
                <p:oleObj name="Equation" r:id="rId26" imgW="5092560" imgH="457200" progId="Equation.DSMT4">
                  <p:embed/>
                  <p:pic>
                    <p:nvPicPr>
                      <p:cNvPr id="0" name=""/>
                      <p:cNvPicPr/>
                      <p:nvPr/>
                    </p:nvPicPr>
                    <p:blipFill>
                      <a:blip r:embed="rId27"/>
                      <a:stretch>
                        <a:fillRect/>
                      </a:stretch>
                    </p:blipFill>
                    <p:spPr>
                      <a:xfrm>
                        <a:off x="2601064" y="6161432"/>
                        <a:ext cx="5376285" cy="482659"/>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317C6164-ECE5-9F96-DF35-DECED9CEAC27}"/>
              </a:ext>
            </a:extLst>
          </p:cNvPr>
          <p:cNvGraphicFramePr>
            <a:graphicFrameLocks noChangeAspect="1"/>
          </p:cNvGraphicFramePr>
          <p:nvPr>
            <p:extLst>
              <p:ext uri="{D42A27DB-BD31-4B8C-83A1-F6EECF244321}">
                <p14:modId xmlns:p14="http://schemas.microsoft.com/office/powerpoint/2010/main" val="2158169020"/>
              </p:ext>
            </p:extLst>
          </p:nvPr>
        </p:nvGraphicFramePr>
        <p:xfrm>
          <a:off x="8635228" y="6089567"/>
          <a:ext cx="1838808" cy="565230"/>
        </p:xfrm>
        <a:graphic>
          <a:graphicData uri="http://schemas.openxmlformats.org/presentationml/2006/ole">
            <mc:AlternateContent xmlns:mc="http://schemas.openxmlformats.org/markup-compatibility/2006">
              <mc:Choice xmlns:v="urn:schemas-microsoft-com:vml" Requires="v">
                <p:oleObj name="Equation" r:id="rId28" imgW="1447560" imgH="444240" progId="Equation.DSMT4">
                  <p:embed/>
                </p:oleObj>
              </mc:Choice>
              <mc:Fallback>
                <p:oleObj name="Equation" r:id="rId28" imgW="1447560" imgH="444240" progId="Equation.DSMT4">
                  <p:embed/>
                  <p:pic>
                    <p:nvPicPr>
                      <p:cNvPr id="0" name=""/>
                      <p:cNvPicPr/>
                      <p:nvPr/>
                    </p:nvPicPr>
                    <p:blipFill>
                      <a:blip r:embed="rId29"/>
                      <a:stretch>
                        <a:fillRect/>
                      </a:stretch>
                    </p:blipFill>
                    <p:spPr>
                      <a:xfrm>
                        <a:off x="8635228" y="6089567"/>
                        <a:ext cx="1838808" cy="565230"/>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6995730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2448" y="909782"/>
            <a:ext cx="3086617" cy="338554"/>
          </a:xfrm>
          <a:prstGeom prst="rect">
            <a:avLst/>
          </a:prstGeom>
          <a:noFill/>
        </p:spPr>
        <p:txBody>
          <a:bodyPr wrap="square" rtlCol="0">
            <a:spAutoFit/>
          </a:bodyPr>
          <a:lstStyle/>
          <a:p>
            <a:r>
              <a:rPr lang="en-US" sz="1600"/>
              <a:t>Minimizing the Functional:</a:t>
            </a:r>
            <a:endParaRPr lang="en-US"/>
          </a:p>
        </p:txBody>
      </p:sp>
      <p:sp>
        <p:nvSpPr>
          <p:cNvPr id="14" name="Rectangle 20">
            <a:extLst>
              <a:ext uri="{FF2B5EF4-FFF2-40B4-BE49-F238E27FC236}">
                <a16:creationId xmlns:a16="http://schemas.microsoft.com/office/drawing/2014/main" id="{C17CAC8D-7E3F-4B05-8915-0F66BB73B691}"/>
              </a:ext>
            </a:extLst>
          </p:cNvPr>
          <p:cNvSpPr>
            <a:spLocks noChangeArrowheads="1"/>
          </p:cNvSpPr>
          <p:nvPr/>
        </p:nvSpPr>
        <p:spPr bwMode="auto">
          <a:xfrm>
            <a:off x="2852891" y="13705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TextBox 9">
            <a:extLst>
              <a:ext uri="{FF2B5EF4-FFF2-40B4-BE49-F238E27FC236}">
                <a16:creationId xmlns:a16="http://schemas.microsoft.com/office/drawing/2014/main" id="{81186ABB-AB4C-4EBA-8F21-884EA5745DFC}"/>
              </a:ext>
            </a:extLst>
          </p:cNvPr>
          <p:cNvSpPr txBox="1"/>
          <p:nvPr/>
        </p:nvSpPr>
        <p:spPr>
          <a:xfrm>
            <a:off x="308394" y="2094668"/>
            <a:ext cx="5109327" cy="338554"/>
          </a:xfrm>
          <a:prstGeom prst="rect">
            <a:avLst/>
          </a:prstGeom>
          <a:noFill/>
        </p:spPr>
        <p:txBody>
          <a:bodyPr wrap="square" rtlCol="0">
            <a:spAutoFit/>
          </a:bodyPr>
          <a:lstStyle/>
          <a:p>
            <a:r>
              <a:rPr lang="en-US" sz="1600"/>
              <a:t>Returns the Schrodinger equation:</a:t>
            </a:r>
            <a:endParaRPr lang="en-US"/>
          </a:p>
        </p:txBody>
      </p:sp>
      <p:sp>
        <p:nvSpPr>
          <p:cNvPr id="28" name="TextBox 27">
            <a:extLst>
              <a:ext uri="{FF2B5EF4-FFF2-40B4-BE49-F238E27FC236}">
                <a16:creationId xmlns:a16="http://schemas.microsoft.com/office/drawing/2014/main" id="{A9DB56B7-0F71-49FA-BF99-40607ADF3D7E}"/>
              </a:ext>
            </a:extLst>
          </p:cNvPr>
          <p:cNvSpPr txBox="1"/>
          <p:nvPr/>
        </p:nvSpPr>
        <p:spPr>
          <a:xfrm>
            <a:off x="321049" y="3047922"/>
            <a:ext cx="5109327" cy="1077218"/>
          </a:xfrm>
          <a:prstGeom prst="rect">
            <a:avLst/>
          </a:prstGeom>
          <a:noFill/>
        </p:spPr>
        <p:txBody>
          <a:bodyPr wrap="square" rtlCol="0">
            <a:spAutoFit/>
          </a:bodyPr>
          <a:lstStyle/>
          <a:p>
            <a:r>
              <a:rPr lang="en-US" sz="1600"/>
              <a:t>So one solution method is to parameterize a wavefunction and minimize its &lt;H&gt;.  For instance, we can parameterize the GS of a molecule as a linear combination of the two atomic GS’s.  </a:t>
            </a:r>
            <a:endParaRPr lang="en-US"/>
          </a:p>
        </p:txBody>
      </p:sp>
      <p:graphicFrame>
        <p:nvGraphicFramePr>
          <p:cNvPr id="31" name="Object 30">
            <a:extLst>
              <a:ext uri="{FF2B5EF4-FFF2-40B4-BE49-F238E27FC236}">
                <a16:creationId xmlns:a16="http://schemas.microsoft.com/office/drawing/2014/main" id="{A04866E2-7A1B-470F-8641-E639D5419C29}"/>
              </a:ext>
            </a:extLst>
          </p:cNvPr>
          <p:cNvGraphicFramePr>
            <a:graphicFrameLocks noChangeAspect="1"/>
          </p:cNvGraphicFramePr>
          <p:nvPr>
            <p:extLst>
              <p:ext uri="{D42A27DB-BD31-4B8C-83A1-F6EECF244321}">
                <p14:modId xmlns:p14="http://schemas.microsoft.com/office/powerpoint/2010/main" val="348504408"/>
              </p:ext>
            </p:extLst>
          </p:nvPr>
        </p:nvGraphicFramePr>
        <p:xfrm>
          <a:off x="372982" y="5910272"/>
          <a:ext cx="2590800" cy="733425"/>
        </p:xfrm>
        <a:graphic>
          <a:graphicData uri="http://schemas.openxmlformats.org/presentationml/2006/ole">
            <mc:AlternateContent xmlns:mc="http://schemas.openxmlformats.org/markup-compatibility/2006">
              <mc:Choice xmlns:v="urn:schemas-microsoft-com:vml" Requires="v">
                <p:oleObj name="Equation" r:id="rId2" imgW="1866600" imgH="533160" progId="Equation.DSMT4">
                  <p:embed/>
                </p:oleObj>
              </mc:Choice>
              <mc:Fallback>
                <p:oleObj name="Equation" r:id="rId2" imgW="1866600" imgH="533160" progId="Equation.DSMT4">
                  <p:embed/>
                  <p:pic>
                    <p:nvPicPr>
                      <p:cNvPr id="31" name="Object 30">
                        <a:extLst>
                          <a:ext uri="{FF2B5EF4-FFF2-40B4-BE49-F238E27FC236}">
                            <a16:creationId xmlns:a16="http://schemas.microsoft.com/office/drawing/2014/main" id="{A04866E2-7A1B-470F-8641-E639D5419C29}"/>
                          </a:ext>
                        </a:extLst>
                      </p:cNvPr>
                      <p:cNvPicPr>
                        <a:picLocks noChangeAspect="1" noChangeArrowheads="1"/>
                      </p:cNvPicPr>
                      <p:nvPr/>
                    </p:nvPicPr>
                    <p:blipFill>
                      <a:blip r:embed="rId3"/>
                      <a:srcRect/>
                      <a:stretch>
                        <a:fillRect/>
                      </a:stretch>
                    </p:blipFill>
                    <p:spPr bwMode="auto">
                      <a:xfrm>
                        <a:off x="372982" y="5910272"/>
                        <a:ext cx="2590800" cy="733425"/>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C1598A2E-2051-4903-A798-DC8603B21CF9}"/>
              </a:ext>
            </a:extLst>
          </p:cNvPr>
          <p:cNvSpPr txBox="1"/>
          <p:nvPr/>
        </p:nvSpPr>
        <p:spPr>
          <a:xfrm>
            <a:off x="3721807" y="130543"/>
            <a:ext cx="5316717" cy="584775"/>
          </a:xfrm>
          <a:prstGeom prst="rect">
            <a:avLst/>
          </a:prstGeom>
          <a:noFill/>
        </p:spPr>
        <p:txBody>
          <a:bodyPr wrap="square" rtlCol="0">
            <a:spAutoFit/>
          </a:bodyPr>
          <a:lstStyle/>
          <a:p>
            <a:r>
              <a:rPr lang="en-US" sz="3200" b="1" u="sng"/>
              <a:t>Variational Approximation</a:t>
            </a:r>
          </a:p>
        </p:txBody>
      </p:sp>
      <p:graphicFrame>
        <p:nvGraphicFramePr>
          <p:cNvPr id="3" name="Object 2">
            <a:extLst>
              <a:ext uri="{FF2B5EF4-FFF2-40B4-BE49-F238E27FC236}">
                <a16:creationId xmlns:a16="http://schemas.microsoft.com/office/drawing/2014/main" id="{37F36843-6F36-46A7-A190-DF53C273A71E}"/>
              </a:ext>
            </a:extLst>
          </p:cNvPr>
          <p:cNvGraphicFramePr>
            <a:graphicFrameLocks noChangeAspect="1"/>
          </p:cNvGraphicFramePr>
          <p:nvPr>
            <p:extLst>
              <p:ext uri="{D42A27DB-BD31-4B8C-83A1-F6EECF244321}">
                <p14:modId xmlns:p14="http://schemas.microsoft.com/office/powerpoint/2010/main" val="1067764228"/>
              </p:ext>
            </p:extLst>
          </p:nvPr>
        </p:nvGraphicFramePr>
        <p:xfrm>
          <a:off x="372982" y="1383855"/>
          <a:ext cx="5044739" cy="450507"/>
        </p:xfrm>
        <a:graphic>
          <a:graphicData uri="http://schemas.openxmlformats.org/presentationml/2006/ole">
            <mc:AlternateContent xmlns:mc="http://schemas.openxmlformats.org/markup-compatibility/2006">
              <mc:Choice xmlns:v="urn:schemas-microsoft-com:vml" Requires="v">
                <p:oleObj name="Equation" r:id="rId4" imgW="3416300" imgH="304800" progId="Equation.DSMT4">
                  <p:embed/>
                </p:oleObj>
              </mc:Choice>
              <mc:Fallback>
                <p:oleObj name="Equation" r:id="rId4" imgW="3416300" imgH="3048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982" y="1383855"/>
                        <a:ext cx="5044739" cy="45050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D892E99F-0CBC-4329-BC3A-BFBB52F227A6}"/>
              </a:ext>
            </a:extLst>
          </p:cNvPr>
          <p:cNvGraphicFramePr>
            <a:graphicFrameLocks noChangeAspect="1"/>
          </p:cNvGraphicFramePr>
          <p:nvPr>
            <p:extLst>
              <p:ext uri="{D42A27DB-BD31-4B8C-83A1-F6EECF244321}">
                <p14:modId xmlns:p14="http://schemas.microsoft.com/office/powerpoint/2010/main" val="374528001"/>
              </p:ext>
            </p:extLst>
          </p:nvPr>
        </p:nvGraphicFramePr>
        <p:xfrm>
          <a:off x="372982" y="2585860"/>
          <a:ext cx="1818252" cy="307777"/>
        </p:xfrm>
        <a:graphic>
          <a:graphicData uri="http://schemas.openxmlformats.org/presentationml/2006/ole">
            <mc:AlternateContent xmlns:mc="http://schemas.openxmlformats.org/markup-compatibility/2006">
              <mc:Choice xmlns:v="urn:schemas-microsoft-com:vml" Requires="v">
                <p:oleObj name="Equation" r:id="rId6" imgW="1218671" imgH="203112" progId="Equation.DSMT4">
                  <p:embed/>
                </p:oleObj>
              </mc:Choice>
              <mc:Fallback>
                <p:oleObj name="Equation" r:id="rId6" imgW="1218671" imgH="203112"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982" y="2585860"/>
                        <a:ext cx="1818252" cy="30777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03C9ED9-DEAB-4736-A4BC-A4D1B519D5E1}"/>
              </a:ext>
            </a:extLst>
          </p:cNvPr>
          <p:cNvGraphicFramePr>
            <a:graphicFrameLocks noChangeAspect="1"/>
          </p:cNvGraphicFramePr>
          <p:nvPr>
            <p:extLst>
              <p:ext uri="{D42A27DB-BD31-4B8C-83A1-F6EECF244321}">
                <p14:modId xmlns:p14="http://schemas.microsoft.com/office/powerpoint/2010/main" val="871009372"/>
              </p:ext>
            </p:extLst>
          </p:nvPr>
        </p:nvGraphicFramePr>
        <p:xfrm>
          <a:off x="481486" y="4213224"/>
          <a:ext cx="3492614" cy="1485021"/>
        </p:xfrm>
        <a:graphic>
          <a:graphicData uri="http://schemas.openxmlformats.org/presentationml/2006/ole">
            <mc:AlternateContent xmlns:mc="http://schemas.openxmlformats.org/markup-compatibility/2006">
              <mc:Choice xmlns:v="urn:schemas-microsoft-com:vml" Requires="v">
                <p:oleObj name="Bitmap Image" r:id="rId8" imgW="3002400" imgH="1409760" progId="Paint.Picture">
                  <p:embed/>
                </p:oleObj>
              </mc:Choice>
              <mc:Fallback>
                <p:oleObj name="Bitmap Image" r:id="rId8" imgW="3002400" imgH="1409760" progId="Paint.Picture">
                  <p:embed/>
                  <p:pic>
                    <p:nvPicPr>
                      <p:cNvPr id="0" name="Object 5"/>
                      <p:cNvPicPr>
                        <a:picLocks noChangeAspect="1" noChangeArrowheads="1"/>
                      </p:cNvPicPr>
                      <p:nvPr/>
                    </p:nvPicPr>
                    <p:blipFill>
                      <a:blip r:embed="rId9"/>
                      <a:srcRect t="19237" r="6021" b="-3914"/>
                      <a:stretch>
                        <a:fillRect/>
                      </a:stretch>
                    </p:blipFill>
                    <p:spPr bwMode="auto">
                      <a:xfrm>
                        <a:off x="481486" y="4213224"/>
                        <a:ext cx="3492614" cy="1485021"/>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59977BD9-4D17-4EA7-816E-B7772232EA57}"/>
              </a:ext>
            </a:extLst>
          </p:cNvPr>
          <p:cNvSpPr txBox="1"/>
          <p:nvPr/>
        </p:nvSpPr>
        <p:spPr>
          <a:xfrm>
            <a:off x="6674178" y="909782"/>
            <a:ext cx="1668544" cy="338554"/>
          </a:xfrm>
          <a:prstGeom prst="rect">
            <a:avLst/>
          </a:prstGeom>
          <a:noFill/>
        </p:spPr>
        <p:txBody>
          <a:bodyPr wrap="square" rtlCol="0">
            <a:spAutoFit/>
          </a:bodyPr>
          <a:lstStyle/>
          <a:p>
            <a:r>
              <a:rPr lang="en-US" sz="1600"/>
              <a:t>And we find:</a:t>
            </a:r>
            <a:endParaRPr lang="en-US"/>
          </a:p>
        </p:txBody>
      </p:sp>
      <p:graphicFrame>
        <p:nvGraphicFramePr>
          <p:cNvPr id="13" name="Object 12">
            <a:extLst>
              <a:ext uri="{FF2B5EF4-FFF2-40B4-BE49-F238E27FC236}">
                <a16:creationId xmlns:a16="http://schemas.microsoft.com/office/drawing/2014/main" id="{AD1AD8E1-37CB-40D5-9EBE-01065C53A905}"/>
              </a:ext>
            </a:extLst>
          </p:cNvPr>
          <p:cNvGraphicFramePr>
            <a:graphicFrameLocks noChangeAspect="1"/>
          </p:cNvGraphicFramePr>
          <p:nvPr>
            <p:extLst>
              <p:ext uri="{D42A27DB-BD31-4B8C-83A1-F6EECF244321}">
                <p14:modId xmlns:p14="http://schemas.microsoft.com/office/powerpoint/2010/main" val="511133010"/>
              </p:ext>
            </p:extLst>
          </p:nvPr>
        </p:nvGraphicFramePr>
        <p:xfrm>
          <a:off x="6711337" y="1322098"/>
          <a:ext cx="3318170" cy="1198888"/>
        </p:xfrm>
        <a:graphic>
          <a:graphicData uri="http://schemas.openxmlformats.org/presentationml/2006/ole">
            <mc:AlternateContent xmlns:mc="http://schemas.openxmlformats.org/markup-compatibility/2006">
              <mc:Choice xmlns:v="urn:schemas-microsoft-com:vml" Requires="v">
                <p:oleObj name="Equation" r:id="rId10" imgW="2463480" imgH="888840" progId="Equation.DSMT4">
                  <p:embed/>
                </p:oleObj>
              </mc:Choice>
              <mc:Fallback>
                <p:oleObj name="Equation" r:id="rId10" imgW="2463480" imgH="888840" progId="Equation.DSMT4">
                  <p:embed/>
                  <p:pic>
                    <p:nvPicPr>
                      <p:cNvPr id="0" name="Object 7"/>
                      <p:cNvPicPr>
                        <a:picLocks noChangeAspect="1" noChangeArrowheads="1"/>
                      </p:cNvPicPr>
                      <p:nvPr/>
                    </p:nvPicPr>
                    <p:blipFill>
                      <a:blip r:embed="rId11"/>
                      <a:srcRect/>
                      <a:stretch>
                        <a:fillRect/>
                      </a:stretch>
                    </p:blipFill>
                    <p:spPr bwMode="auto">
                      <a:xfrm>
                        <a:off x="6711337" y="1322098"/>
                        <a:ext cx="3318170" cy="1198888"/>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46E86D19-0604-4FF7-9E69-A2B61F002481}"/>
              </a:ext>
            </a:extLst>
          </p:cNvPr>
          <p:cNvSpPr txBox="1"/>
          <p:nvPr/>
        </p:nvSpPr>
        <p:spPr>
          <a:xfrm>
            <a:off x="6586030" y="2798683"/>
            <a:ext cx="5109327" cy="1077218"/>
          </a:xfrm>
          <a:prstGeom prst="rect">
            <a:avLst/>
          </a:prstGeom>
          <a:noFill/>
        </p:spPr>
        <p:txBody>
          <a:bodyPr wrap="square" rtlCol="0">
            <a:spAutoFit/>
          </a:bodyPr>
          <a:lstStyle/>
          <a:p>
            <a:r>
              <a:rPr lang="en-US" sz="1600"/>
              <a:t>We’ll note that if the ‘basis’ |1&gt;, |2&gt; are approximately orthogonal, then this is approximately the same as finding the eigenfunctions/values that diagonalize H in their subspace.  Doing it that way, we get:</a:t>
            </a:r>
            <a:endParaRPr lang="en-US"/>
          </a:p>
        </p:txBody>
      </p:sp>
      <p:graphicFrame>
        <p:nvGraphicFramePr>
          <p:cNvPr id="16" name="Object 15">
            <a:extLst>
              <a:ext uri="{FF2B5EF4-FFF2-40B4-BE49-F238E27FC236}">
                <a16:creationId xmlns:a16="http://schemas.microsoft.com/office/drawing/2014/main" id="{2ECD59A4-6B57-4503-8BA8-CEC9035638CE}"/>
              </a:ext>
            </a:extLst>
          </p:cNvPr>
          <p:cNvGraphicFramePr>
            <a:graphicFrameLocks noChangeAspect="1"/>
          </p:cNvGraphicFramePr>
          <p:nvPr>
            <p:extLst>
              <p:ext uri="{D42A27DB-BD31-4B8C-83A1-F6EECF244321}">
                <p14:modId xmlns:p14="http://schemas.microsoft.com/office/powerpoint/2010/main" val="1743763491"/>
              </p:ext>
            </p:extLst>
          </p:nvPr>
        </p:nvGraphicFramePr>
        <p:xfrm>
          <a:off x="6674178" y="3972875"/>
          <a:ext cx="2589213" cy="1001713"/>
        </p:xfrm>
        <a:graphic>
          <a:graphicData uri="http://schemas.openxmlformats.org/presentationml/2006/ole">
            <mc:AlternateContent xmlns:mc="http://schemas.openxmlformats.org/markup-compatibility/2006">
              <mc:Choice xmlns:v="urn:schemas-microsoft-com:vml" Requires="v">
                <p:oleObj name="Equation" r:id="rId12" imgW="1904760" imgH="736560" progId="Equation.DSMT4">
                  <p:embed/>
                </p:oleObj>
              </mc:Choice>
              <mc:Fallback>
                <p:oleObj name="Equation" r:id="rId12" imgW="1904760" imgH="736560" progId="Equation.DSMT4">
                  <p:embed/>
                  <p:pic>
                    <p:nvPicPr>
                      <p:cNvPr id="0" name="Object 14"/>
                      <p:cNvPicPr>
                        <a:picLocks noChangeAspect="1" noChangeArrowheads="1"/>
                      </p:cNvPicPr>
                      <p:nvPr/>
                    </p:nvPicPr>
                    <p:blipFill>
                      <a:blip r:embed="rId13"/>
                      <a:srcRect/>
                      <a:stretch>
                        <a:fillRect/>
                      </a:stretch>
                    </p:blipFill>
                    <p:spPr bwMode="auto">
                      <a:xfrm>
                        <a:off x="6674178" y="3972875"/>
                        <a:ext cx="2589213" cy="1001713"/>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53393ADA-9D2A-C681-750B-7B0FEF0EFF61}"/>
              </a:ext>
            </a:extLst>
          </p:cNvPr>
          <p:cNvSpPr txBox="1"/>
          <p:nvPr/>
        </p:nvSpPr>
        <p:spPr>
          <a:xfrm>
            <a:off x="6674178" y="5187039"/>
            <a:ext cx="4219899" cy="923330"/>
          </a:xfrm>
          <a:prstGeom prst="rect">
            <a:avLst/>
          </a:prstGeom>
          <a:solidFill>
            <a:schemeClr val="accent2">
              <a:lumMod val="20000"/>
              <a:lumOff val="80000"/>
            </a:schemeClr>
          </a:solidFill>
        </p:spPr>
        <p:txBody>
          <a:bodyPr wrap="square" rtlCol="0">
            <a:spAutoFit/>
          </a:bodyPr>
          <a:lstStyle/>
          <a:p>
            <a:r>
              <a:rPr lang="en-US"/>
              <a:t>Since V &lt; 0, we find the symmetric state has lower energy – as we did when we explicitly solved the double Dirac potential.</a:t>
            </a:r>
          </a:p>
        </p:txBody>
      </p:sp>
    </p:spTree>
    <p:extLst>
      <p:ext uri="{BB962C8B-B14F-4D97-AF65-F5344CB8AC3E}">
        <p14:creationId xmlns:p14="http://schemas.microsoft.com/office/powerpoint/2010/main" val="2479299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B5311D-6A95-CC85-4D00-04BBF27A00DD}"/>
              </a:ext>
            </a:extLst>
          </p:cNvPr>
          <p:cNvPicPr>
            <a:picLocks noChangeAspect="1"/>
          </p:cNvPicPr>
          <p:nvPr/>
        </p:nvPicPr>
        <p:blipFill>
          <a:blip r:embed="rId3"/>
          <a:stretch>
            <a:fillRect/>
          </a:stretch>
        </p:blipFill>
        <p:spPr>
          <a:xfrm>
            <a:off x="10010161" y="92896"/>
            <a:ext cx="1849209" cy="2418196"/>
          </a:xfrm>
          <a:prstGeom prst="rect">
            <a:avLst/>
          </a:prstGeom>
        </p:spPr>
      </p:pic>
      <p:sp>
        <p:nvSpPr>
          <p:cNvPr id="2" name="TextBox 1">
            <a:extLst>
              <a:ext uri="{FF2B5EF4-FFF2-40B4-BE49-F238E27FC236}">
                <a16:creationId xmlns:a16="http://schemas.microsoft.com/office/drawing/2014/main" id="{FA288940-21E5-49D2-9E96-0F0E4DCB4757}"/>
              </a:ext>
            </a:extLst>
          </p:cNvPr>
          <p:cNvSpPr txBox="1"/>
          <p:nvPr/>
        </p:nvSpPr>
        <p:spPr>
          <a:xfrm>
            <a:off x="3992517" y="21730"/>
            <a:ext cx="4558095" cy="584775"/>
          </a:xfrm>
          <a:prstGeom prst="rect">
            <a:avLst/>
          </a:prstGeom>
          <a:noFill/>
        </p:spPr>
        <p:txBody>
          <a:bodyPr wrap="square" rtlCol="0">
            <a:spAutoFit/>
          </a:bodyPr>
          <a:lstStyle/>
          <a:p>
            <a:r>
              <a:rPr lang="en-US" sz="3200" b="1" u="sng"/>
              <a:t>Total Angular Momentum</a:t>
            </a:r>
            <a:endParaRPr lang="en-US" sz="3600" b="1" u="sng"/>
          </a:p>
        </p:txBody>
      </p:sp>
      <p:sp>
        <p:nvSpPr>
          <p:cNvPr id="33" name="Rectangle 32">
            <a:extLst>
              <a:ext uri="{FF2B5EF4-FFF2-40B4-BE49-F238E27FC236}">
                <a16:creationId xmlns:a16="http://schemas.microsoft.com/office/drawing/2014/main" id="{DA6CBFA1-5B10-42C8-B93D-ACCC00F385FA}"/>
              </a:ext>
            </a:extLst>
          </p:cNvPr>
          <p:cNvSpPr/>
          <p:nvPr/>
        </p:nvSpPr>
        <p:spPr>
          <a:xfrm>
            <a:off x="287671" y="1430923"/>
            <a:ext cx="2725426" cy="338554"/>
          </a:xfrm>
          <a:prstGeom prst="rect">
            <a:avLst/>
          </a:prstGeom>
        </p:spPr>
        <p:txBody>
          <a:bodyPr wrap="none">
            <a:spAutoFit/>
          </a:bodyPr>
          <a:lstStyle/>
          <a:p>
            <a:r>
              <a:rPr lang="en-US" sz="1600" b="1">
                <a:latin typeface="Arial" panose="020B0604020202020204" pitchFamily="34" charset="0"/>
                <a:ea typeface="Times New Roman" panose="02020603050405020304" pitchFamily="18" charset="0"/>
              </a:rPr>
              <a:t>Uncoupled representation</a:t>
            </a:r>
            <a:endParaRPr lang="en-US">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5F64BCD8-02F4-4B63-A3BF-BC42FB5A05C3}"/>
              </a:ext>
            </a:extLst>
          </p:cNvPr>
          <p:cNvSpPr txBox="1"/>
          <p:nvPr/>
        </p:nvSpPr>
        <p:spPr>
          <a:xfrm flipH="1">
            <a:off x="287671" y="816055"/>
            <a:ext cx="9890472" cy="584775"/>
          </a:xfrm>
          <a:prstGeom prst="rect">
            <a:avLst/>
          </a:prstGeom>
          <a:noFill/>
        </p:spPr>
        <p:txBody>
          <a:bodyPr wrap="square" rtlCol="0">
            <a:spAutoFit/>
          </a:bodyPr>
          <a:lstStyle/>
          <a:p>
            <a:r>
              <a:rPr lang="en-US" sz="1600"/>
              <a:t>Now let’s narrow our focus a little bit.  We’d like to consider the eigenstates of J = L + S.  There are different combinations of commuting operators we can pick, which each diagonalize the eigenspace.  We’ll take a look at a few.</a:t>
            </a:r>
            <a:endParaRPr lang="en-US"/>
          </a:p>
        </p:txBody>
      </p:sp>
      <p:graphicFrame>
        <p:nvGraphicFramePr>
          <p:cNvPr id="25" name="Object 24">
            <a:extLst>
              <a:ext uri="{FF2B5EF4-FFF2-40B4-BE49-F238E27FC236}">
                <a16:creationId xmlns:a16="http://schemas.microsoft.com/office/drawing/2014/main" id="{4A51F47E-674F-466D-8109-E5138E215608}"/>
              </a:ext>
            </a:extLst>
          </p:cNvPr>
          <p:cNvGraphicFramePr>
            <a:graphicFrameLocks noChangeAspect="1"/>
          </p:cNvGraphicFramePr>
          <p:nvPr>
            <p:extLst>
              <p:ext uri="{D42A27DB-BD31-4B8C-83A1-F6EECF244321}">
                <p14:modId xmlns:p14="http://schemas.microsoft.com/office/powerpoint/2010/main" val="2089207374"/>
              </p:ext>
            </p:extLst>
          </p:nvPr>
        </p:nvGraphicFramePr>
        <p:xfrm>
          <a:off x="332630" y="2396816"/>
          <a:ext cx="2699517" cy="1523993"/>
        </p:xfrm>
        <a:graphic>
          <a:graphicData uri="http://schemas.openxmlformats.org/presentationml/2006/ole">
            <mc:AlternateContent xmlns:mc="http://schemas.openxmlformats.org/markup-compatibility/2006">
              <mc:Choice xmlns:v="urn:schemas-microsoft-com:vml" Requires="v">
                <p:oleObj name="Equation" r:id="rId4" imgW="1942920" imgH="1091880" progId="Equation.DSMT4">
                  <p:embed/>
                </p:oleObj>
              </mc:Choice>
              <mc:Fallback>
                <p:oleObj name="Equation" r:id="rId4" imgW="1942920" imgH="1091880" progId="Equation.DSMT4">
                  <p:embed/>
                  <p:pic>
                    <p:nvPicPr>
                      <p:cNvPr id="9" name="Object 8">
                        <a:extLst>
                          <a:ext uri="{FF2B5EF4-FFF2-40B4-BE49-F238E27FC236}">
                            <a16:creationId xmlns:a16="http://schemas.microsoft.com/office/drawing/2014/main" id="{3A5F55BA-1FD9-480D-99B2-F669FCABBF38}"/>
                          </a:ext>
                        </a:extLst>
                      </p:cNvPr>
                      <p:cNvPicPr>
                        <a:picLocks noChangeAspect="1" noChangeArrowheads="1"/>
                      </p:cNvPicPr>
                      <p:nvPr/>
                    </p:nvPicPr>
                    <p:blipFill>
                      <a:blip r:embed="rId5"/>
                      <a:srcRect/>
                      <a:stretch>
                        <a:fillRect/>
                      </a:stretch>
                    </p:blipFill>
                    <p:spPr bwMode="auto">
                      <a:xfrm>
                        <a:off x="332630" y="2396816"/>
                        <a:ext cx="2699517" cy="1523993"/>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E1DBC0D3-F685-4509-BBF1-EDCAC767A16D}"/>
              </a:ext>
            </a:extLst>
          </p:cNvPr>
          <p:cNvSpPr txBox="1"/>
          <p:nvPr/>
        </p:nvSpPr>
        <p:spPr>
          <a:xfrm>
            <a:off x="287671" y="1733609"/>
            <a:ext cx="5133975" cy="584775"/>
          </a:xfrm>
          <a:prstGeom prst="rect">
            <a:avLst/>
          </a:prstGeom>
          <a:noFill/>
        </p:spPr>
        <p:txBody>
          <a:bodyPr wrap="square" rtlCol="0">
            <a:spAutoFit/>
          </a:bodyPr>
          <a:lstStyle/>
          <a:p>
            <a:r>
              <a:rPr lang="en-US" sz="1600"/>
              <a:t>So L and S commute and simultaneous eigenstates can be written as a direct product of each: L</a:t>
            </a:r>
            <a:r>
              <a:rPr lang="en-US" sz="1600" baseline="30000"/>
              <a:t>2</a:t>
            </a:r>
            <a:r>
              <a:rPr lang="en-US" sz="1600"/>
              <a:t>, S</a:t>
            </a:r>
            <a:r>
              <a:rPr lang="en-US" sz="1600" baseline="30000"/>
              <a:t>2</a:t>
            </a:r>
            <a:r>
              <a:rPr lang="en-US" sz="1600"/>
              <a:t>, L</a:t>
            </a:r>
            <a:r>
              <a:rPr lang="en-US" sz="1600" baseline="-25000"/>
              <a:t>z</a:t>
            </a:r>
            <a:r>
              <a:rPr lang="en-US" sz="1600"/>
              <a:t>, S</a:t>
            </a:r>
            <a:r>
              <a:rPr lang="en-US" sz="1600" baseline="-25000"/>
              <a:t>z</a:t>
            </a:r>
            <a:endParaRPr lang="en-US" sz="1600"/>
          </a:p>
        </p:txBody>
      </p:sp>
      <p:sp>
        <p:nvSpPr>
          <p:cNvPr id="26" name="Rectangle 25">
            <a:extLst>
              <a:ext uri="{FF2B5EF4-FFF2-40B4-BE49-F238E27FC236}">
                <a16:creationId xmlns:a16="http://schemas.microsoft.com/office/drawing/2014/main" id="{5F24A550-6CD0-451A-B799-DAE95033DDA4}"/>
              </a:ext>
            </a:extLst>
          </p:cNvPr>
          <p:cNvSpPr/>
          <p:nvPr/>
        </p:nvSpPr>
        <p:spPr>
          <a:xfrm>
            <a:off x="268621" y="4097923"/>
            <a:ext cx="2486578" cy="338554"/>
          </a:xfrm>
          <a:prstGeom prst="rect">
            <a:avLst/>
          </a:prstGeom>
        </p:spPr>
        <p:txBody>
          <a:bodyPr wrap="none">
            <a:spAutoFit/>
          </a:bodyPr>
          <a:lstStyle/>
          <a:p>
            <a:r>
              <a:rPr lang="en-US" sz="1600" b="1">
                <a:latin typeface="Arial" panose="020B0604020202020204" pitchFamily="34" charset="0"/>
                <a:ea typeface="Times New Roman" panose="02020603050405020304" pitchFamily="18" charset="0"/>
              </a:rPr>
              <a:t>Coupled representation</a:t>
            </a:r>
            <a:endParaRPr lang="en-US">
              <a:latin typeface="Times New Roman" panose="02020603050405020304" pitchFamily="18" charset="0"/>
              <a:ea typeface="Times New Roman" panose="02020603050405020304" pitchFamily="18" charset="0"/>
            </a:endParaRPr>
          </a:p>
        </p:txBody>
      </p:sp>
      <p:sp>
        <p:nvSpPr>
          <p:cNvPr id="30" name="TextBox 29">
            <a:extLst>
              <a:ext uri="{FF2B5EF4-FFF2-40B4-BE49-F238E27FC236}">
                <a16:creationId xmlns:a16="http://schemas.microsoft.com/office/drawing/2014/main" id="{8EC691C1-9901-4ED3-871C-A1F048268C79}"/>
              </a:ext>
            </a:extLst>
          </p:cNvPr>
          <p:cNvSpPr txBox="1"/>
          <p:nvPr/>
        </p:nvSpPr>
        <p:spPr>
          <a:xfrm>
            <a:off x="278146" y="4400609"/>
            <a:ext cx="4398629" cy="338554"/>
          </a:xfrm>
          <a:prstGeom prst="rect">
            <a:avLst/>
          </a:prstGeom>
          <a:noFill/>
        </p:spPr>
        <p:txBody>
          <a:bodyPr wrap="square" rtlCol="0">
            <a:spAutoFit/>
          </a:bodyPr>
          <a:lstStyle/>
          <a:p>
            <a:r>
              <a:rPr lang="en-US" sz="1600"/>
              <a:t>Another possibility is the combination: L</a:t>
            </a:r>
            <a:r>
              <a:rPr lang="en-US" sz="1600" baseline="30000"/>
              <a:t>2</a:t>
            </a:r>
            <a:r>
              <a:rPr lang="en-US" sz="1600"/>
              <a:t>, S</a:t>
            </a:r>
            <a:r>
              <a:rPr lang="en-US" sz="1600" baseline="30000"/>
              <a:t>2</a:t>
            </a:r>
            <a:r>
              <a:rPr lang="en-US" sz="1600"/>
              <a:t>, J</a:t>
            </a:r>
            <a:r>
              <a:rPr lang="en-US" sz="1600" baseline="30000"/>
              <a:t>2</a:t>
            </a:r>
            <a:r>
              <a:rPr lang="en-US" sz="1600"/>
              <a:t>, J</a:t>
            </a:r>
            <a:r>
              <a:rPr lang="en-US" sz="1600" baseline="-25000"/>
              <a:t>z</a:t>
            </a:r>
            <a:r>
              <a:rPr lang="en-US" sz="1600"/>
              <a:t>.  </a:t>
            </a:r>
          </a:p>
        </p:txBody>
      </p:sp>
      <p:graphicFrame>
        <p:nvGraphicFramePr>
          <p:cNvPr id="16" name="Object 15">
            <a:extLst>
              <a:ext uri="{FF2B5EF4-FFF2-40B4-BE49-F238E27FC236}">
                <a16:creationId xmlns:a16="http://schemas.microsoft.com/office/drawing/2014/main" id="{A95564AE-0771-41D6-95DF-BD4559C97EFE}"/>
              </a:ext>
            </a:extLst>
          </p:cNvPr>
          <p:cNvGraphicFramePr>
            <a:graphicFrameLocks noChangeAspect="1"/>
          </p:cNvGraphicFramePr>
          <p:nvPr>
            <p:extLst>
              <p:ext uri="{D42A27DB-BD31-4B8C-83A1-F6EECF244321}">
                <p14:modId xmlns:p14="http://schemas.microsoft.com/office/powerpoint/2010/main" val="553816119"/>
              </p:ext>
            </p:extLst>
          </p:nvPr>
        </p:nvGraphicFramePr>
        <p:xfrm>
          <a:off x="332630" y="4903657"/>
          <a:ext cx="2680467" cy="1771794"/>
        </p:xfrm>
        <a:graphic>
          <a:graphicData uri="http://schemas.openxmlformats.org/presentationml/2006/ole">
            <mc:AlternateContent xmlns:mc="http://schemas.openxmlformats.org/markup-compatibility/2006">
              <mc:Choice xmlns:v="urn:schemas-microsoft-com:vml" Requires="v">
                <p:oleObj name="Equation" r:id="rId6" imgW="1778000" imgH="1168400" progId="Equation.DSMT4">
                  <p:embed/>
                </p:oleObj>
              </mc:Choice>
              <mc:Fallback>
                <p:oleObj name="Equation" r:id="rId6" imgW="1778000" imgH="11684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630" y="4903657"/>
                        <a:ext cx="2680467" cy="1771794"/>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E47009BB-FB95-40B5-BA8A-F8DA497946E7}"/>
              </a:ext>
            </a:extLst>
          </p:cNvPr>
          <p:cNvGraphicFramePr>
            <a:graphicFrameLocks noChangeAspect="1"/>
          </p:cNvGraphicFramePr>
          <p:nvPr>
            <p:extLst>
              <p:ext uri="{D42A27DB-BD31-4B8C-83A1-F6EECF244321}">
                <p14:modId xmlns:p14="http://schemas.microsoft.com/office/powerpoint/2010/main" val="3719644330"/>
              </p:ext>
            </p:extLst>
          </p:nvPr>
        </p:nvGraphicFramePr>
        <p:xfrm>
          <a:off x="5232907" y="3334175"/>
          <a:ext cx="5654675" cy="906462"/>
        </p:xfrm>
        <a:graphic>
          <a:graphicData uri="http://schemas.openxmlformats.org/presentationml/2006/ole">
            <mc:AlternateContent xmlns:mc="http://schemas.openxmlformats.org/markup-compatibility/2006">
              <mc:Choice xmlns:v="urn:schemas-microsoft-com:vml" Requires="v">
                <p:oleObj name="Equation" r:id="rId8" imgW="3987720" imgH="634680" progId="Equation.DSMT4">
                  <p:embed/>
                </p:oleObj>
              </mc:Choice>
              <mc:Fallback>
                <p:oleObj name="Equation" r:id="rId8" imgW="3987720" imgH="634680" progId="Equation.DSMT4">
                  <p:embed/>
                  <p:pic>
                    <p:nvPicPr>
                      <p:cNvPr id="0" name="Object 9"/>
                      <p:cNvPicPr>
                        <a:picLocks noChangeAspect="1" noChangeArrowheads="1"/>
                      </p:cNvPicPr>
                      <p:nvPr/>
                    </p:nvPicPr>
                    <p:blipFill>
                      <a:blip r:embed="rId9"/>
                      <a:srcRect/>
                      <a:stretch>
                        <a:fillRect/>
                      </a:stretch>
                    </p:blipFill>
                    <p:spPr bwMode="auto">
                      <a:xfrm>
                        <a:off x="5232907" y="3334175"/>
                        <a:ext cx="5654675" cy="906462"/>
                      </a:xfrm>
                      <a:prstGeom prst="rect">
                        <a:avLst/>
                      </a:prstGeom>
                      <a:solidFill>
                        <a:schemeClr val="accent1">
                          <a:lumMod val="20000"/>
                          <a:lumOff val="80000"/>
                        </a:schemeClr>
                      </a:solidFill>
                    </p:spPr>
                  </p:pic>
                </p:oleObj>
              </mc:Fallback>
            </mc:AlternateContent>
          </a:graphicData>
        </a:graphic>
      </p:graphicFrame>
      <p:sp>
        <p:nvSpPr>
          <p:cNvPr id="21" name="TextBox 20">
            <a:extLst>
              <a:ext uri="{FF2B5EF4-FFF2-40B4-BE49-F238E27FC236}">
                <a16:creationId xmlns:a16="http://schemas.microsoft.com/office/drawing/2014/main" id="{89AA5C0B-F544-4097-B5C2-373E5F2EC0F3}"/>
              </a:ext>
            </a:extLst>
          </p:cNvPr>
          <p:cNvSpPr txBox="1"/>
          <p:nvPr/>
        </p:nvSpPr>
        <p:spPr>
          <a:xfrm>
            <a:off x="5133086" y="2340494"/>
            <a:ext cx="6726284" cy="830997"/>
          </a:xfrm>
          <a:prstGeom prst="rect">
            <a:avLst/>
          </a:prstGeom>
          <a:noFill/>
        </p:spPr>
        <p:txBody>
          <a:bodyPr wrap="square" rtlCol="0">
            <a:spAutoFit/>
          </a:bodyPr>
          <a:lstStyle/>
          <a:p>
            <a:r>
              <a:rPr lang="en-US" sz="1600"/>
              <a:t>Now these span the same space and so each must be expressible in terms of the other.  We could work out j</a:t>
            </a:r>
            <a:r>
              <a:rPr lang="en-US" sz="1600" baseline="-25000"/>
              <a:t>min</a:t>
            </a:r>
            <a:r>
              <a:rPr lang="en-US" sz="1600"/>
              <a:t> and j</a:t>
            </a:r>
            <a:r>
              <a:rPr lang="en-US" sz="1600" baseline="-25000"/>
              <a:t>max</a:t>
            </a:r>
            <a:r>
              <a:rPr lang="en-US" sz="1600"/>
              <a:t> just by noting m</a:t>
            </a:r>
            <a:r>
              <a:rPr lang="en-US" sz="1600" baseline="-25000"/>
              <a:t>j</a:t>
            </a:r>
            <a:r>
              <a:rPr lang="en-US" sz="1600"/>
              <a:t> must increment integerly between ±j, and that the dimensionality of the spaces must be equal.</a:t>
            </a:r>
          </a:p>
        </p:txBody>
      </p:sp>
      <p:sp>
        <p:nvSpPr>
          <p:cNvPr id="35" name="TextBox 34">
            <a:extLst>
              <a:ext uri="{FF2B5EF4-FFF2-40B4-BE49-F238E27FC236}">
                <a16:creationId xmlns:a16="http://schemas.microsoft.com/office/drawing/2014/main" id="{E12BB760-4775-4661-B140-9ECC0CCD8E83}"/>
              </a:ext>
            </a:extLst>
          </p:cNvPr>
          <p:cNvSpPr txBox="1"/>
          <p:nvPr/>
        </p:nvSpPr>
        <p:spPr>
          <a:xfrm>
            <a:off x="5133085" y="4403321"/>
            <a:ext cx="6726285" cy="1323439"/>
          </a:xfrm>
          <a:prstGeom prst="rect">
            <a:avLst/>
          </a:prstGeom>
          <a:noFill/>
        </p:spPr>
        <p:txBody>
          <a:bodyPr wrap="square" rtlCol="0">
            <a:spAutoFit/>
          </a:bodyPr>
          <a:lstStyle/>
          <a:p>
            <a:r>
              <a:rPr lang="en-US" sz="1600"/>
              <a:t>The expansion coefficients are called the Clebsh-Gordon coefficients.  And they are probably most easily worked out using the lowering operators, starting from the top state, say.  And then with the 2</a:t>
            </a:r>
            <a:r>
              <a:rPr lang="en-US" sz="1600" baseline="30000"/>
              <a:t>nd</a:t>
            </a:r>
            <a:r>
              <a:rPr lang="en-US" sz="1600"/>
              <a:t> highest j, we can formulate the state, work out the coeffs by using he fact that the raising operator should annihilate it, and then use the lowering operator to get lower m</a:t>
            </a:r>
            <a:r>
              <a:rPr lang="en-US" sz="1600" baseline="-25000"/>
              <a:t>j</a:t>
            </a:r>
            <a:r>
              <a:rPr lang="en-US" sz="1600"/>
              <a:t> states.</a:t>
            </a:r>
          </a:p>
        </p:txBody>
      </p:sp>
      <p:graphicFrame>
        <p:nvGraphicFramePr>
          <p:cNvPr id="37" name="Object 36">
            <a:extLst>
              <a:ext uri="{FF2B5EF4-FFF2-40B4-BE49-F238E27FC236}">
                <a16:creationId xmlns:a16="http://schemas.microsoft.com/office/drawing/2014/main" id="{D154FC4F-121B-42AC-B79E-5EADD8CA9754}"/>
              </a:ext>
            </a:extLst>
          </p:cNvPr>
          <p:cNvGraphicFramePr>
            <a:graphicFrameLocks noChangeAspect="1"/>
          </p:cNvGraphicFramePr>
          <p:nvPr>
            <p:extLst>
              <p:ext uri="{D42A27DB-BD31-4B8C-83A1-F6EECF244321}">
                <p14:modId xmlns:p14="http://schemas.microsoft.com/office/powerpoint/2010/main" val="3104194208"/>
              </p:ext>
            </p:extLst>
          </p:nvPr>
        </p:nvGraphicFramePr>
        <p:xfrm>
          <a:off x="5232907" y="5937542"/>
          <a:ext cx="5046662" cy="688975"/>
        </p:xfrm>
        <a:graphic>
          <a:graphicData uri="http://schemas.openxmlformats.org/presentationml/2006/ole">
            <mc:AlternateContent xmlns:mc="http://schemas.openxmlformats.org/markup-compatibility/2006">
              <mc:Choice xmlns:v="urn:schemas-microsoft-com:vml" Requires="v">
                <p:oleObj name="Equation" r:id="rId10" imgW="3555720" imgH="482400" progId="Equation.DSMT4">
                  <p:embed/>
                </p:oleObj>
              </mc:Choice>
              <mc:Fallback>
                <p:oleObj name="Equation" r:id="rId10" imgW="3555720" imgH="482400" progId="Equation.DSMT4">
                  <p:embed/>
                  <p:pic>
                    <p:nvPicPr>
                      <p:cNvPr id="20" name="Object 19">
                        <a:extLst>
                          <a:ext uri="{FF2B5EF4-FFF2-40B4-BE49-F238E27FC236}">
                            <a16:creationId xmlns:a16="http://schemas.microsoft.com/office/drawing/2014/main" id="{E47009BB-FB95-40B5-BA8A-F8DA497946E7}"/>
                          </a:ext>
                        </a:extLst>
                      </p:cNvPr>
                      <p:cNvPicPr>
                        <a:picLocks noChangeAspect="1" noChangeArrowheads="1"/>
                      </p:cNvPicPr>
                      <p:nvPr/>
                    </p:nvPicPr>
                    <p:blipFill>
                      <a:blip r:embed="rId11"/>
                      <a:srcRect/>
                      <a:stretch>
                        <a:fillRect/>
                      </a:stretch>
                    </p:blipFill>
                    <p:spPr bwMode="auto">
                      <a:xfrm>
                        <a:off x="5232907" y="5937542"/>
                        <a:ext cx="5046662" cy="688975"/>
                      </a:xfrm>
                      <a:prstGeom prst="rect">
                        <a:avLst/>
                      </a:prstGeom>
                      <a:solidFill>
                        <a:schemeClr val="accent5">
                          <a:lumMod val="20000"/>
                          <a:lumOff val="80000"/>
                        </a:schemeClr>
                      </a:solidFill>
                    </p:spPr>
                  </p:pic>
                </p:oleObj>
              </mc:Fallback>
            </mc:AlternateContent>
          </a:graphicData>
        </a:graphic>
      </p:graphicFrame>
    </p:spTree>
    <p:extLst>
      <p:ext uri="{BB962C8B-B14F-4D97-AF65-F5344CB8AC3E}">
        <p14:creationId xmlns:p14="http://schemas.microsoft.com/office/powerpoint/2010/main" val="1244864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5506253" y="152236"/>
            <a:ext cx="1382920" cy="584775"/>
          </a:xfrm>
          <a:prstGeom prst="rect">
            <a:avLst/>
          </a:prstGeom>
          <a:noFill/>
        </p:spPr>
        <p:txBody>
          <a:bodyPr wrap="square" rtlCol="0">
            <a:spAutoFit/>
          </a:bodyPr>
          <a:lstStyle/>
          <a:p>
            <a:r>
              <a:rPr lang="en-US" sz="3200" b="1" u="sng"/>
              <a:t>H Free</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3" name="Rectangle 32">
            <a:extLst>
              <a:ext uri="{FF2B5EF4-FFF2-40B4-BE49-F238E27FC236}">
                <a16:creationId xmlns:a16="http://schemas.microsoft.com/office/drawing/2014/main" id="{DA6CBFA1-5B10-42C8-B93D-ACCC00F385FA}"/>
              </a:ext>
            </a:extLst>
          </p:cNvPr>
          <p:cNvSpPr/>
          <p:nvPr/>
        </p:nvSpPr>
        <p:spPr>
          <a:xfrm>
            <a:off x="337283" y="1099575"/>
            <a:ext cx="2364750"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Free 1D eigenstates</a:t>
            </a:r>
            <a:endParaRPr lang="en-US">
              <a:latin typeface="Times New Roman" panose="02020603050405020304" pitchFamily="18" charset="0"/>
              <a:ea typeface="Times New Roman" panose="02020603050405020304" pitchFamily="18" charset="0"/>
            </a:endParaRPr>
          </a:p>
        </p:txBody>
      </p:sp>
      <p:graphicFrame>
        <p:nvGraphicFramePr>
          <p:cNvPr id="34" name="Object 33">
            <a:extLst>
              <a:ext uri="{FF2B5EF4-FFF2-40B4-BE49-F238E27FC236}">
                <a16:creationId xmlns:a16="http://schemas.microsoft.com/office/drawing/2014/main" id="{03C22586-DFEE-4B0A-88AE-28E8CD015653}"/>
              </a:ext>
            </a:extLst>
          </p:cNvPr>
          <p:cNvGraphicFramePr>
            <a:graphicFrameLocks noChangeAspect="1"/>
          </p:cNvGraphicFramePr>
          <p:nvPr>
            <p:extLst>
              <p:ext uri="{D42A27DB-BD31-4B8C-83A1-F6EECF244321}">
                <p14:modId xmlns:p14="http://schemas.microsoft.com/office/powerpoint/2010/main" val="1416422064"/>
              </p:ext>
            </p:extLst>
          </p:nvPr>
        </p:nvGraphicFramePr>
        <p:xfrm>
          <a:off x="415608" y="1926922"/>
          <a:ext cx="1603375" cy="611188"/>
        </p:xfrm>
        <a:graphic>
          <a:graphicData uri="http://schemas.openxmlformats.org/presentationml/2006/ole">
            <mc:AlternateContent xmlns:mc="http://schemas.openxmlformats.org/markup-compatibility/2006">
              <mc:Choice xmlns:v="urn:schemas-microsoft-com:vml" Requires="v">
                <p:oleObj name="Equation" r:id="rId3" imgW="1091880" imgH="419040" progId="Equation.DSMT4">
                  <p:embed/>
                </p:oleObj>
              </mc:Choice>
              <mc:Fallback>
                <p:oleObj name="Equation" r:id="rId3" imgW="1091880" imgH="419040" progId="Equation.DSMT4">
                  <p:embed/>
                  <p:pic>
                    <p:nvPicPr>
                      <p:cNvPr id="34" name="Object 33">
                        <a:extLst>
                          <a:ext uri="{FF2B5EF4-FFF2-40B4-BE49-F238E27FC236}">
                            <a16:creationId xmlns:a16="http://schemas.microsoft.com/office/drawing/2014/main" id="{03C22586-DFEE-4B0A-88AE-28E8CD015653}"/>
                          </a:ext>
                        </a:extLst>
                      </p:cNvPr>
                      <p:cNvPicPr>
                        <a:picLocks noChangeAspect="1" noChangeArrowheads="1"/>
                      </p:cNvPicPr>
                      <p:nvPr/>
                    </p:nvPicPr>
                    <p:blipFill>
                      <a:blip r:embed="rId4"/>
                      <a:srcRect/>
                      <a:stretch>
                        <a:fillRect/>
                      </a:stretch>
                    </p:blipFill>
                    <p:spPr bwMode="auto">
                      <a:xfrm>
                        <a:off x="415608" y="1926922"/>
                        <a:ext cx="1603375" cy="611188"/>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B5D9D3C8-C875-4381-AAD9-B07694AFA5E1}"/>
              </a:ext>
            </a:extLst>
          </p:cNvPr>
          <p:cNvGraphicFramePr>
            <a:graphicFrameLocks noChangeAspect="1"/>
          </p:cNvGraphicFramePr>
          <p:nvPr>
            <p:extLst>
              <p:ext uri="{D42A27DB-BD31-4B8C-83A1-F6EECF244321}">
                <p14:modId xmlns:p14="http://schemas.microsoft.com/office/powerpoint/2010/main" val="3857738867"/>
              </p:ext>
            </p:extLst>
          </p:nvPr>
        </p:nvGraphicFramePr>
        <p:xfrm>
          <a:off x="415608" y="5135880"/>
          <a:ext cx="3465512" cy="681038"/>
        </p:xfrm>
        <a:graphic>
          <a:graphicData uri="http://schemas.openxmlformats.org/presentationml/2006/ole">
            <mc:AlternateContent xmlns:mc="http://schemas.openxmlformats.org/markup-compatibility/2006">
              <mc:Choice xmlns:v="urn:schemas-microsoft-com:vml" Requires="v">
                <p:oleObj name="Equation" r:id="rId5" imgW="2361960" imgH="469800" progId="Equation.DSMT4">
                  <p:embed/>
                </p:oleObj>
              </mc:Choice>
              <mc:Fallback>
                <p:oleObj name="Equation" r:id="rId5" imgW="2361960" imgH="469800" progId="Equation.DSMT4">
                  <p:embed/>
                  <p:pic>
                    <p:nvPicPr>
                      <p:cNvPr id="35" name="Object 34">
                        <a:extLst>
                          <a:ext uri="{FF2B5EF4-FFF2-40B4-BE49-F238E27FC236}">
                            <a16:creationId xmlns:a16="http://schemas.microsoft.com/office/drawing/2014/main" id="{B5D9D3C8-C875-4381-AAD9-B07694AFA5E1}"/>
                          </a:ext>
                        </a:extLst>
                      </p:cNvPr>
                      <p:cNvPicPr>
                        <a:picLocks noChangeAspect="1" noChangeArrowheads="1"/>
                      </p:cNvPicPr>
                      <p:nvPr/>
                    </p:nvPicPr>
                    <p:blipFill>
                      <a:blip r:embed="rId6"/>
                      <a:srcRect/>
                      <a:stretch>
                        <a:fillRect/>
                      </a:stretch>
                    </p:blipFill>
                    <p:spPr bwMode="auto">
                      <a:xfrm>
                        <a:off x="415608" y="5135880"/>
                        <a:ext cx="3465512" cy="681038"/>
                      </a:xfrm>
                      <a:prstGeom prst="rect">
                        <a:avLst/>
                      </a:prstGeom>
                      <a:solidFill>
                        <a:srgbClr val="CCFFCC"/>
                      </a:solidFill>
                    </p:spPr>
                  </p:pic>
                </p:oleObj>
              </mc:Fallback>
            </mc:AlternateContent>
          </a:graphicData>
        </a:graphic>
      </p:graphicFrame>
      <p:sp>
        <p:nvSpPr>
          <p:cNvPr id="37" name="TextBox 36">
            <a:extLst>
              <a:ext uri="{FF2B5EF4-FFF2-40B4-BE49-F238E27FC236}">
                <a16:creationId xmlns:a16="http://schemas.microsoft.com/office/drawing/2014/main" id="{EAE1F234-0DFD-42E6-854E-DE7A5FF85458}"/>
              </a:ext>
            </a:extLst>
          </p:cNvPr>
          <p:cNvSpPr txBox="1"/>
          <p:nvPr/>
        </p:nvSpPr>
        <p:spPr>
          <a:xfrm>
            <a:off x="274320" y="4190175"/>
            <a:ext cx="3465512" cy="830997"/>
          </a:xfrm>
          <a:prstGeom prst="rect">
            <a:avLst/>
          </a:prstGeom>
          <a:noFill/>
        </p:spPr>
        <p:txBody>
          <a:bodyPr wrap="square" rtlCol="0">
            <a:spAutoFit/>
          </a:bodyPr>
          <a:lstStyle/>
          <a:p>
            <a:r>
              <a:rPr lang="en-US" sz="1600"/>
              <a:t>Solutions are below, and we see that</a:t>
            </a:r>
          </a:p>
          <a:p>
            <a:r>
              <a:rPr lang="en-US" sz="1600"/>
              <a:t>they’re the same as the momentum eigenstates, as should be expected.</a:t>
            </a:r>
          </a:p>
        </p:txBody>
      </p:sp>
      <p:sp>
        <p:nvSpPr>
          <p:cNvPr id="30" name="TextBox 29">
            <a:extLst>
              <a:ext uri="{FF2B5EF4-FFF2-40B4-BE49-F238E27FC236}">
                <a16:creationId xmlns:a16="http://schemas.microsoft.com/office/drawing/2014/main" id="{4753BA54-CC62-42CF-8224-FB14911E6919}"/>
              </a:ext>
            </a:extLst>
          </p:cNvPr>
          <p:cNvSpPr txBox="1"/>
          <p:nvPr/>
        </p:nvSpPr>
        <p:spPr>
          <a:xfrm>
            <a:off x="351076" y="1423681"/>
            <a:ext cx="3715980" cy="369332"/>
          </a:xfrm>
          <a:prstGeom prst="rect">
            <a:avLst/>
          </a:prstGeom>
          <a:noFill/>
        </p:spPr>
        <p:txBody>
          <a:bodyPr wrap="square" rtlCol="0">
            <a:spAutoFit/>
          </a:bodyPr>
          <a:lstStyle/>
          <a:p>
            <a:r>
              <a:rPr lang="en-US"/>
              <a:t>So this one is pretty simple….</a:t>
            </a:r>
          </a:p>
        </p:txBody>
      </p:sp>
      <p:graphicFrame>
        <p:nvGraphicFramePr>
          <p:cNvPr id="41" name="Object 40">
            <a:extLst>
              <a:ext uri="{FF2B5EF4-FFF2-40B4-BE49-F238E27FC236}">
                <a16:creationId xmlns:a16="http://schemas.microsoft.com/office/drawing/2014/main" id="{A0CD9A61-C4F0-466A-B521-0BD5FA7046A5}"/>
              </a:ext>
            </a:extLst>
          </p:cNvPr>
          <p:cNvGraphicFramePr>
            <a:graphicFrameLocks noChangeAspect="1"/>
          </p:cNvGraphicFramePr>
          <p:nvPr>
            <p:extLst>
              <p:ext uri="{D42A27DB-BD31-4B8C-83A1-F6EECF244321}">
                <p14:modId xmlns:p14="http://schemas.microsoft.com/office/powerpoint/2010/main" val="3245372956"/>
              </p:ext>
            </p:extLst>
          </p:nvPr>
        </p:nvGraphicFramePr>
        <p:xfrm>
          <a:off x="334645" y="2776855"/>
          <a:ext cx="2368550" cy="1260475"/>
        </p:xfrm>
        <a:graphic>
          <a:graphicData uri="http://schemas.openxmlformats.org/presentationml/2006/ole">
            <mc:AlternateContent xmlns:mc="http://schemas.openxmlformats.org/markup-compatibility/2006">
              <mc:Choice xmlns:v="urn:schemas-microsoft-com:vml" Requires="v">
                <p:oleObj name="Equation" r:id="rId7" imgW="1612800" imgH="863280" progId="Equation.DSMT4">
                  <p:embed/>
                </p:oleObj>
              </mc:Choice>
              <mc:Fallback>
                <p:oleObj name="Equation" r:id="rId7" imgW="1612800" imgH="863280" progId="Equation.DSMT4">
                  <p:embed/>
                  <p:pic>
                    <p:nvPicPr>
                      <p:cNvPr id="41" name="Object 40">
                        <a:extLst>
                          <a:ext uri="{FF2B5EF4-FFF2-40B4-BE49-F238E27FC236}">
                            <a16:creationId xmlns:a16="http://schemas.microsoft.com/office/drawing/2014/main" id="{A0CD9A61-C4F0-466A-B521-0BD5FA7046A5}"/>
                          </a:ext>
                        </a:extLst>
                      </p:cNvPr>
                      <p:cNvPicPr>
                        <a:picLocks noChangeAspect="1" noChangeArrowheads="1"/>
                      </p:cNvPicPr>
                      <p:nvPr/>
                    </p:nvPicPr>
                    <p:blipFill>
                      <a:blip r:embed="rId8"/>
                      <a:srcRect/>
                      <a:stretch>
                        <a:fillRect/>
                      </a:stretch>
                    </p:blipFill>
                    <p:spPr bwMode="auto">
                      <a:xfrm>
                        <a:off x="334645" y="2776855"/>
                        <a:ext cx="2368550" cy="1260475"/>
                      </a:xfrm>
                      <a:prstGeom prst="rect">
                        <a:avLst/>
                      </a:prstGeom>
                      <a:noFill/>
                    </p:spPr>
                  </p:pic>
                </p:oleObj>
              </mc:Fallback>
            </mc:AlternateContent>
          </a:graphicData>
        </a:graphic>
      </p:graphicFrame>
      <p:pic>
        <p:nvPicPr>
          <p:cNvPr id="4" name="Picture 3">
            <a:extLst>
              <a:ext uri="{FF2B5EF4-FFF2-40B4-BE49-F238E27FC236}">
                <a16:creationId xmlns:a16="http://schemas.microsoft.com/office/drawing/2014/main" id="{A71A8C36-8D7F-957C-7245-CD95428B938D}"/>
              </a:ext>
            </a:extLst>
          </p:cNvPr>
          <p:cNvPicPr>
            <a:picLocks noChangeAspect="1"/>
          </p:cNvPicPr>
          <p:nvPr/>
        </p:nvPicPr>
        <p:blipFill>
          <a:blip r:embed="rId9"/>
          <a:stretch>
            <a:fillRect/>
          </a:stretch>
        </p:blipFill>
        <p:spPr>
          <a:xfrm>
            <a:off x="5175905" y="1393201"/>
            <a:ext cx="4258269" cy="3077004"/>
          </a:xfrm>
          <a:prstGeom prst="rect">
            <a:avLst/>
          </a:prstGeom>
        </p:spPr>
      </p:pic>
    </p:spTree>
    <p:extLst>
      <p:ext uri="{BB962C8B-B14F-4D97-AF65-F5344CB8AC3E}">
        <p14:creationId xmlns:p14="http://schemas.microsoft.com/office/powerpoint/2010/main" val="3757258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F4B97-942C-D953-5EA3-BCB676B45AF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0DBD2AF-FEF8-B73C-DCFA-D1D6C279C634}"/>
              </a:ext>
            </a:extLst>
          </p:cNvPr>
          <p:cNvSpPr txBox="1"/>
          <p:nvPr/>
        </p:nvSpPr>
        <p:spPr>
          <a:xfrm>
            <a:off x="4950917" y="141051"/>
            <a:ext cx="2920834" cy="584775"/>
          </a:xfrm>
          <a:prstGeom prst="rect">
            <a:avLst/>
          </a:prstGeom>
          <a:noFill/>
        </p:spPr>
        <p:txBody>
          <a:bodyPr wrap="square" rtlCol="0">
            <a:spAutoFit/>
          </a:bodyPr>
          <a:lstStyle/>
          <a:p>
            <a:r>
              <a:rPr lang="en-US" sz="3200" b="1" u="sng"/>
              <a:t>H Infinite Well</a:t>
            </a:r>
            <a:endParaRPr lang="en-US" sz="3600" b="1" u="sng"/>
          </a:p>
        </p:txBody>
      </p:sp>
      <p:sp>
        <p:nvSpPr>
          <p:cNvPr id="7" name="Rectangle 2">
            <a:extLst>
              <a:ext uri="{FF2B5EF4-FFF2-40B4-BE49-F238E27FC236}">
                <a16:creationId xmlns:a16="http://schemas.microsoft.com/office/drawing/2014/main" id="{DD019258-8B3D-B84E-609E-04A5A948B5C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EB25C2F9-FB53-9569-B8C9-ABFDA6033C5E}"/>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a:extLst>
              <a:ext uri="{FF2B5EF4-FFF2-40B4-BE49-F238E27FC236}">
                <a16:creationId xmlns:a16="http://schemas.microsoft.com/office/drawing/2014/main" id="{0ECE409B-8029-E143-8240-EDA18CBB753F}"/>
              </a:ext>
            </a:extLst>
          </p:cNvPr>
          <p:cNvSpPr/>
          <p:nvPr/>
        </p:nvSpPr>
        <p:spPr>
          <a:xfrm>
            <a:off x="724013" y="1045273"/>
            <a:ext cx="3595856"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Infinite square well eigenstates</a:t>
            </a:r>
            <a:endParaRPr lang="en-US">
              <a:latin typeface="Times New Roman" panose="02020603050405020304" pitchFamily="18" charset="0"/>
              <a:ea typeface="Times New Roman" panose="02020603050405020304" pitchFamily="18" charset="0"/>
            </a:endParaRPr>
          </a:p>
        </p:txBody>
      </p:sp>
      <p:graphicFrame>
        <p:nvGraphicFramePr>
          <p:cNvPr id="18" name="Object 17">
            <a:extLst>
              <a:ext uri="{FF2B5EF4-FFF2-40B4-BE49-F238E27FC236}">
                <a16:creationId xmlns:a16="http://schemas.microsoft.com/office/drawing/2014/main" id="{143BEA99-6191-6573-290F-E28A06433B6B}"/>
              </a:ext>
            </a:extLst>
          </p:cNvPr>
          <p:cNvGraphicFramePr>
            <a:graphicFrameLocks noChangeAspect="1"/>
          </p:cNvGraphicFramePr>
          <p:nvPr>
            <p:extLst>
              <p:ext uri="{D42A27DB-BD31-4B8C-83A1-F6EECF244321}">
                <p14:modId xmlns:p14="http://schemas.microsoft.com/office/powerpoint/2010/main" val="2011762110"/>
              </p:ext>
            </p:extLst>
          </p:nvPr>
        </p:nvGraphicFramePr>
        <p:xfrm>
          <a:off x="794368" y="1872620"/>
          <a:ext cx="2460625" cy="703263"/>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794368" y="1872620"/>
                        <a:ext cx="2460625" cy="703263"/>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43B2C1B7-4C76-8E5D-A416-82A1FEEFEE2D}"/>
              </a:ext>
            </a:extLst>
          </p:cNvPr>
          <p:cNvGraphicFramePr>
            <a:graphicFrameLocks noChangeAspect="1"/>
          </p:cNvGraphicFramePr>
          <p:nvPr>
            <p:extLst>
              <p:ext uri="{D42A27DB-BD31-4B8C-83A1-F6EECF244321}">
                <p14:modId xmlns:p14="http://schemas.microsoft.com/office/powerpoint/2010/main" val="1073073268"/>
              </p:ext>
            </p:extLst>
          </p:nvPr>
        </p:nvGraphicFramePr>
        <p:xfrm>
          <a:off x="777425" y="5304767"/>
          <a:ext cx="2738437" cy="1289050"/>
        </p:xfrm>
        <a:graphic>
          <a:graphicData uri="http://schemas.openxmlformats.org/presentationml/2006/ole">
            <mc:AlternateContent xmlns:mc="http://schemas.openxmlformats.org/markup-compatibility/2006">
              <mc:Choice xmlns:v="urn:schemas-microsoft-com:vml" Requires="v">
                <p:oleObj name="Equation" r:id="rId4" imgW="1866600" imgH="888840" progId="Equation.DSMT4">
                  <p:embed/>
                </p:oleObj>
              </mc:Choice>
              <mc:Fallback>
                <p:oleObj name="Equation" r:id="rId4" imgW="1866600" imgH="888840" progId="Equation.DSMT4">
                  <p:embed/>
                  <p:pic>
                    <p:nvPicPr>
                      <p:cNvPr id="19" name="Object 18">
                        <a:extLst>
                          <a:ext uri="{FF2B5EF4-FFF2-40B4-BE49-F238E27FC236}">
                            <a16:creationId xmlns:a16="http://schemas.microsoft.com/office/drawing/2014/main" id="{4135860C-E6F6-432F-B6E1-8B6C3301218B}"/>
                          </a:ext>
                        </a:extLst>
                      </p:cNvPr>
                      <p:cNvPicPr>
                        <a:picLocks noChangeAspect="1" noChangeArrowheads="1"/>
                      </p:cNvPicPr>
                      <p:nvPr/>
                    </p:nvPicPr>
                    <p:blipFill>
                      <a:blip r:embed="rId5"/>
                      <a:srcRect/>
                      <a:stretch>
                        <a:fillRect/>
                      </a:stretch>
                    </p:blipFill>
                    <p:spPr bwMode="auto">
                      <a:xfrm>
                        <a:off x="777425" y="5304767"/>
                        <a:ext cx="2738437" cy="1289050"/>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CD783327-46C8-2BCF-A953-46F4FC932615}"/>
              </a:ext>
            </a:extLst>
          </p:cNvPr>
          <p:cNvSpPr txBox="1"/>
          <p:nvPr/>
        </p:nvSpPr>
        <p:spPr>
          <a:xfrm>
            <a:off x="610134" y="4210485"/>
            <a:ext cx="3673324" cy="830997"/>
          </a:xfrm>
          <a:prstGeom prst="rect">
            <a:avLst/>
          </a:prstGeom>
          <a:noFill/>
        </p:spPr>
        <p:txBody>
          <a:bodyPr wrap="square" rtlCol="0">
            <a:spAutoFit/>
          </a:bodyPr>
          <a:lstStyle/>
          <a:p>
            <a:r>
              <a:rPr lang="en-US" sz="1600"/>
              <a:t>Solutions are below, and we see that</a:t>
            </a:r>
          </a:p>
          <a:p>
            <a:r>
              <a:rPr lang="en-US" sz="1600"/>
              <a:t>they’re the same as the momentum eigenstates, as should be expected.</a:t>
            </a:r>
          </a:p>
        </p:txBody>
      </p:sp>
      <p:sp>
        <p:nvSpPr>
          <p:cNvPr id="21" name="TextBox 20">
            <a:extLst>
              <a:ext uri="{FF2B5EF4-FFF2-40B4-BE49-F238E27FC236}">
                <a16:creationId xmlns:a16="http://schemas.microsoft.com/office/drawing/2014/main" id="{7D1EACD5-543C-7F96-EC88-824E71573983}"/>
              </a:ext>
            </a:extLst>
          </p:cNvPr>
          <p:cNvSpPr txBox="1"/>
          <p:nvPr/>
        </p:nvSpPr>
        <p:spPr>
          <a:xfrm>
            <a:off x="737806" y="1369379"/>
            <a:ext cx="3715980" cy="369332"/>
          </a:xfrm>
          <a:prstGeom prst="rect">
            <a:avLst/>
          </a:prstGeom>
          <a:noFill/>
        </p:spPr>
        <p:txBody>
          <a:bodyPr wrap="square" rtlCol="0">
            <a:spAutoFit/>
          </a:bodyPr>
          <a:lstStyle/>
          <a:p>
            <a:r>
              <a:rPr lang="en-US"/>
              <a:t>So this one is pretty simple too….</a:t>
            </a:r>
          </a:p>
        </p:txBody>
      </p:sp>
      <p:graphicFrame>
        <p:nvGraphicFramePr>
          <p:cNvPr id="22" name="Object 21">
            <a:extLst>
              <a:ext uri="{FF2B5EF4-FFF2-40B4-BE49-F238E27FC236}">
                <a16:creationId xmlns:a16="http://schemas.microsoft.com/office/drawing/2014/main" id="{7092F1EB-D7D0-61D2-00E6-DF27205B528B}"/>
              </a:ext>
            </a:extLst>
          </p:cNvPr>
          <p:cNvGraphicFramePr>
            <a:graphicFrameLocks noChangeAspect="1"/>
          </p:cNvGraphicFramePr>
          <p:nvPr>
            <p:extLst>
              <p:ext uri="{D42A27DB-BD31-4B8C-83A1-F6EECF244321}">
                <p14:modId xmlns:p14="http://schemas.microsoft.com/office/powerpoint/2010/main" val="83121051"/>
              </p:ext>
            </p:extLst>
          </p:nvPr>
        </p:nvGraphicFramePr>
        <p:xfrm>
          <a:off x="777425" y="2722553"/>
          <a:ext cx="3003550" cy="1335087"/>
        </p:xfrm>
        <a:graphic>
          <a:graphicData uri="http://schemas.openxmlformats.org/presentationml/2006/ole">
            <mc:AlternateContent xmlns:mc="http://schemas.openxmlformats.org/markup-compatibility/2006">
              <mc:Choice xmlns:v="urn:schemas-microsoft-com:vml" Requires="v">
                <p:oleObj name="Equation" r:id="rId6" imgW="2044440" imgH="914400" progId="Equation.DSMT4">
                  <p:embed/>
                </p:oleObj>
              </mc:Choice>
              <mc:Fallback>
                <p:oleObj name="Equation" r:id="rId6" imgW="2044440" imgH="914400" progId="Equation.DSMT4">
                  <p:embed/>
                  <p:pic>
                    <p:nvPicPr>
                      <p:cNvPr id="22" name="Object 21">
                        <a:extLst>
                          <a:ext uri="{FF2B5EF4-FFF2-40B4-BE49-F238E27FC236}">
                            <a16:creationId xmlns:a16="http://schemas.microsoft.com/office/drawing/2014/main" id="{2F75F524-D5FB-4F43-B9BE-4E78FBB16200}"/>
                          </a:ext>
                        </a:extLst>
                      </p:cNvPr>
                      <p:cNvPicPr>
                        <a:picLocks noChangeAspect="1" noChangeArrowheads="1"/>
                      </p:cNvPicPr>
                      <p:nvPr/>
                    </p:nvPicPr>
                    <p:blipFill>
                      <a:blip r:embed="rId7"/>
                      <a:srcRect/>
                      <a:stretch>
                        <a:fillRect/>
                      </a:stretch>
                    </p:blipFill>
                    <p:spPr bwMode="auto">
                      <a:xfrm>
                        <a:off x="777425" y="2722553"/>
                        <a:ext cx="3003550" cy="1335087"/>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8B866CBB-2AF6-E4C2-DF27-675FBF526B70}"/>
              </a:ext>
            </a:extLst>
          </p:cNvPr>
          <p:cNvSpPr txBox="1"/>
          <p:nvPr/>
        </p:nvSpPr>
        <p:spPr>
          <a:xfrm>
            <a:off x="7177170" y="4773918"/>
            <a:ext cx="4080110" cy="1323439"/>
          </a:xfrm>
          <a:prstGeom prst="rect">
            <a:avLst/>
          </a:prstGeom>
          <a:noFill/>
        </p:spPr>
        <p:txBody>
          <a:bodyPr wrap="square" rtlCol="0">
            <a:spAutoFit/>
          </a:bodyPr>
          <a:lstStyle/>
          <a:p>
            <a:r>
              <a:rPr lang="en-US" sz="1600"/>
              <a:t>Note kurvature is measure of KE.  Also as k increases, |</a:t>
            </a:r>
            <a:r>
              <a:rPr lang="el-GR" sz="1600"/>
              <a:t>ψ</a:t>
            </a:r>
            <a:r>
              <a:rPr lang="en-US" sz="1600"/>
              <a:t>|</a:t>
            </a:r>
            <a:r>
              <a:rPr lang="en-US" sz="1600" baseline="30000"/>
              <a:t>2</a:t>
            </a:r>
            <a:r>
              <a:rPr lang="en-US" sz="1600"/>
              <a:t> becomes more ‘uniform’, consistent with classical expectations.  Waves are same as standing waves on string.  n</a:t>
            </a:r>
            <a:r>
              <a:rPr lang="en-US" sz="1600" baseline="30000"/>
              <a:t>th</a:t>
            </a:r>
            <a:r>
              <a:rPr lang="en-US" sz="1600"/>
              <a:t> state has n peaks.</a:t>
            </a:r>
            <a:endParaRPr lang="en-US" sz="1600" baseline="30000"/>
          </a:p>
        </p:txBody>
      </p:sp>
      <p:pic>
        <p:nvPicPr>
          <p:cNvPr id="4" name="Picture 3">
            <a:extLst>
              <a:ext uri="{FF2B5EF4-FFF2-40B4-BE49-F238E27FC236}">
                <a16:creationId xmlns:a16="http://schemas.microsoft.com/office/drawing/2014/main" id="{C6045F0D-7EF3-8F9B-0110-1C5DAA64E8E1}"/>
              </a:ext>
            </a:extLst>
          </p:cNvPr>
          <p:cNvPicPr>
            <a:picLocks noChangeAspect="1"/>
          </p:cNvPicPr>
          <p:nvPr/>
        </p:nvPicPr>
        <p:blipFill>
          <a:blip r:embed="rId8"/>
          <a:stretch>
            <a:fillRect/>
          </a:stretch>
        </p:blipFill>
        <p:spPr>
          <a:xfrm>
            <a:off x="4453786" y="4673352"/>
            <a:ext cx="2553056" cy="2000529"/>
          </a:xfrm>
          <a:prstGeom prst="rect">
            <a:avLst/>
          </a:prstGeom>
        </p:spPr>
      </p:pic>
      <p:pic>
        <p:nvPicPr>
          <p:cNvPr id="6" name="Picture 5">
            <a:extLst>
              <a:ext uri="{FF2B5EF4-FFF2-40B4-BE49-F238E27FC236}">
                <a16:creationId xmlns:a16="http://schemas.microsoft.com/office/drawing/2014/main" id="{9346F579-E0F3-68E0-6BAC-9A41E9EB7A23}"/>
              </a:ext>
            </a:extLst>
          </p:cNvPr>
          <p:cNvPicPr>
            <a:picLocks noChangeAspect="1"/>
          </p:cNvPicPr>
          <p:nvPr/>
        </p:nvPicPr>
        <p:blipFill>
          <a:blip r:embed="rId9"/>
          <a:stretch>
            <a:fillRect/>
          </a:stretch>
        </p:blipFill>
        <p:spPr>
          <a:xfrm>
            <a:off x="4950917" y="1299252"/>
            <a:ext cx="3348349" cy="2718959"/>
          </a:xfrm>
          <a:prstGeom prst="rect">
            <a:avLst/>
          </a:prstGeom>
        </p:spPr>
      </p:pic>
    </p:spTree>
    <p:extLst>
      <p:ext uri="{BB962C8B-B14F-4D97-AF65-F5344CB8AC3E}">
        <p14:creationId xmlns:p14="http://schemas.microsoft.com/office/powerpoint/2010/main" val="2852347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719928" y="109239"/>
            <a:ext cx="4718050" cy="646331"/>
          </a:xfrm>
          <a:prstGeom prst="rect">
            <a:avLst/>
          </a:prstGeom>
          <a:noFill/>
        </p:spPr>
        <p:txBody>
          <a:bodyPr wrap="square" rtlCol="0">
            <a:spAutoFit/>
          </a:bodyPr>
          <a:lstStyle/>
          <a:p>
            <a:r>
              <a:rPr lang="en-US" sz="3600" b="1" u="sng"/>
              <a:t>H Delta Function Bound</a:t>
            </a:r>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extLst>
              <p:ext uri="{D42A27DB-BD31-4B8C-83A1-F6EECF244321}">
                <p14:modId xmlns:p14="http://schemas.microsoft.com/office/powerpoint/2010/main" val="44330753"/>
              </p:ext>
            </p:extLst>
          </p:nvPr>
        </p:nvGraphicFramePr>
        <p:xfrm>
          <a:off x="453370" y="1544655"/>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453370" y="1544655"/>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428004" y="1066008"/>
            <a:ext cx="2939757" cy="369332"/>
          </a:xfrm>
          <a:prstGeom prst="rect">
            <a:avLst/>
          </a:prstGeom>
          <a:noFill/>
        </p:spPr>
        <p:txBody>
          <a:bodyPr wrap="square" rtlCol="0">
            <a:spAutoFit/>
          </a:bodyPr>
          <a:lstStyle/>
          <a:p>
            <a:r>
              <a:rPr lang="en-US"/>
              <a:t>So for this guy we have:</a:t>
            </a:r>
          </a:p>
        </p:txBody>
      </p:sp>
      <p:graphicFrame>
        <p:nvGraphicFramePr>
          <p:cNvPr id="12" name="Object 11">
            <a:extLst>
              <a:ext uri="{FF2B5EF4-FFF2-40B4-BE49-F238E27FC236}">
                <a16:creationId xmlns:a16="http://schemas.microsoft.com/office/drawing/2014/main" id="{0D2E6F7C-6A59-4125-84B7-A231A60FA663}"/>
              </a:ext>
            </a:extLst>
          </p:cNvPr>
          <p:cNvGraphicFramePr>
            <a:graphicFrameLocks noChangeAspect="1"/>
          </p:cNvGraphicFramePr>
          <p:nvPr>
            <p:extLst>
              <p:ext uri="{D42A27DB-BD31-4B8C-83A1-F6EECF244321}">
                <p14:modId xmlns:p14="http://schemas.microsoft.com/office/powerpoint/2010/main" val="2096076724"/>
              </p:ext>
            </p:extLst>
          </p:nvPr>
        </p:nvGraphicFramePr>
        <p:xfrm>
          <a:off x="471757" y="3852516"/>
          <a:ext cx="4718050" cy="577850"/>
        </p:xfrm>
        <a:graphic>
          <a:graphicData uri="http://schemas.openxmlformats.org/presentationml/2006/ole">
            <mc:AlternateContent xmlns:mc="http://schemas.openxmlformats.org/markup-compatibility/2006">
              <mc:Choice xmlns:v="urn:schemas-microsoft-com:vml" Requires="v">
                <p:oleObj name="Equation" r:id="rId4" imgW="3593880" imgH="444240" progId="Equation.DSMT4">
                  <p:embed/>
                </p:oleObj>
              </mc:Choice>
              <mc:Fallback>
                <p:oleObj name="Equation" r:id="rId4" imgW="3593880" imgH="444240" progId="Equation.DSMT4">
                  <p:embed/>
                  <p:pic>
                    <p:nvPicPr>
                      <p:cNvPr id="0" name="Object 11"/>
                      <p:cNvPicPr>
                        <a:picLocks noChangeAspect="1" noChangeArrowheads="1"/>
                      </p:cNvPicPr>
                      <p:nvPr/>
                    </p:nvPicPr>
                    <p:blipFill>
                      <a:blip r:embed="rId5"/>
                      <a:srcRect/>
                      <a:stretch>
                        <a:fillRect/>
                      </a:stretch>
                    </p:blipFill>
                    <p:spPr bwMode="auto">
                      <a:xfrm>
                        <a:off x="471757" y="3852516"/>
                        <a:ext cx="4718050" cy="577850"/>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1160BA12-8255-4890-A181-B8AE865AEB4A}"/>
              </a:ext>
            </a:extLst>
          </p:cNvPr>
          <p:cNvSpPr txBox="1"/>
          <p:nvPr/>
        </p:nvSpPr>
        <p:spPr>
          <a:xfrm>
            <a:off x="420957" y="3326437"/>
            <a:ext cx="4592841" cy="369332"/>
          </a:xfrm>
          <a:prstGeom prst="rect">
            <a:avLst/>
          </a:prstGeom>
          <a:noFill/>
        </p:spPr>
        <p:txBody>
          <a:bodyPr wrap="square" rtlCol="0">
            <a:spAutoFit/>
          </a:bodyPr>
          <a:lstStyle/>
          <a:p>
            <a:r>
              <a:rPr lang="en-US"/>
              <a:t>And we find there to be just one bound state.</a:t>
            </a:r>
          </a:p>
        </p:txBody>
      </p:sp>
      <p:pic>
        <p:nvPicPr>
          <p:cNvPr id="9" name="Picture 8">
            <a:extLst>
              <a:ext uri="{FF2B5EF4-FFF2-40B4-BE49-F238E27FC236}">
                <a16:creationId xmlns:a16="http://schemas.microsoft.com/office/drawing/2014/main" id="{BD93FFF8-2B51-10D8-DE44-EF2B8538A564}"/>
              </a:ext>
            </a:extLst>
          </p:cNvPr>
          <p:cNvPicPr>
            <a:picLocks noChangeAspect="1"/>
          </p:cNvPicPr>
          <p:nvPr/>
        </p:nvPicPr>
        <p:blipFill>
          <a:blip r:embed="rId6"/>
          <a:stretch>
            <a:fillRect/>
          </a:stretch>
        </p:blipFill>
        <p:spPr>
          <a:xfrm>
            <a:off x="471757" y="4637885"/>
            <a:ext cx="2896004" cy="2010056"/>
          </a:xfrm>
          <a:prstGeom prst="rect">
            <a:avLst/>
          </a:prstGeom>
        </p:spPr>
      </p:pic>
      <p:pic>
        <p:nvPicPr>
          <p:cNvPr id="11" name="Picture 10">
            <a:extLst>
              <a:ext uri="{FF2B5EF4-FFF2-40B4-BE49-F238E27FC236}">
                <a16:creationId xmlns:a16="http://schemas.microsoft.com/office/drawing/2014/main" id="{17C019B6-616F-E600-5409-D425CB3D48BF}"/>
              </a:ext>
            </a:extLst>
          </p:cNvPr>
          <p:cNvPicPr>
            <a:picLocks noChangeAspect="1"/>
          </p:cNvPicPr>
          <p:nvPr/>
        </p:nvPicPr>
        <p:blipFill>
          <a:blip r:embed="rId7"/>
          <a:stretch>
            <a:fillRect/>
          </a:stretch>
        </p:blipFill>
        <p:spPr>
          <a:xfrm>
            <a:off x="3719928" y="946050"/>
            <a:ext cx="2939757" cy="2271149"/>
          </a:xfrm>
          <a:prstGeom prst="rect">
            <a:avLst/>
          </a:prstGeom>
        </p:spPr>
      </p:pic>
    </p:spTree>
    <p:extLst>
      <p:ext uri="{BB962C8B-B14F-4D97-AF65-F5344CB8AC3E}">
        <p14:creationId xmlns:p14="http://schemas.microsoft.com/office/powerpoint/2010/main" val="3871891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6A100-153A-924C-8EDC-B882DDEDB1B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AB0A9A9-22BD-1DCF-2765-09F74A01073F}"/>
              </a:ext>
            </a:extLst>
          </p:cNvPr>
          <p:cNvSpPr txBox="1"/>
          <p:nvPr/>
        </p:nvSpPr>
        <p:spPr>
          <a:xfrm>
            <a:off x="4187579" y="102545"/>
            <a:ext cx="4315783" cy="646331"/>
          </a:xfrm>
          <a:prstGeom prst="rect">
            <a:avLst/>
          </a:prstGeom>
          <a:noFill/>
        </p:spPr>
        <p:txBody>
          <a:bodyPr wrap="square" rtlCol="0">
            <a:spAutoFit/>
          </a:bodyPr>
          <a:lstStyle/>
          <a:p>
            <a:r>
              <a:rPr lang="en-US" sz="3600" b="1" u="sng"/>
              <a:t>H Delta Function Free</a:t>
            </a:r>
          </a:p>
        </p:txBody>
      </p:sp>
      <p:sp>
        <p:nvSpPr>
          <p:cNvPr id="7" name="Rectangle 2">
            <a:extLst>
              <a:ext uri="{FF2B5EF4-FFF2-40B4-BE49-F238E27FC236}">
                <a16:creationId xmlns:a16="http://schemas.microsoft.com/office/drawing/2014/main" id="{A1F68B09-1C74-D367-4C43-974A1D227FF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06B36470-E351-B9E6-CEBB-E04A2171841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5DE2D886-02B7-5F76-D6E6-E829BCF4B637}"/>
              </a:ext>
            </a:extLst>
          </p:cNvPr>
          <p:cNvGraphicFramePr>
            <a:graphicFrameLocks noChangeAspect="1"/>
          </p:cNvGraphicFramePr>
          <p:nvPr/>
        </p:nvGraphicFramePr>
        <p:xfrm>
          <a:off x="268557" y="1908612"/>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68557" y="1908612"/>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EFC5DE-637A-2345-A2CD-D7FC509BEB20}"/>
              </a:ext>
            </a:extLst>
          </p:cNvPr>
          <p:cNvSpPr txBox="1"/>
          <p:nvPr/>
        </p:nvSpPr>
        <p:spPr>
          <a:xfrm>
            <a:off x="243191" y="1429965"/>
            <a:ext cx="2939757" cy="369332"/>
          </a:xfrm>
          <a:prstGeom prst="rect">
            <a:avLst/>
          </a:prstGeom>
          <a:noFill/>
        </p:spPr>
        <p:txBody>
          <a:bodyPr wrap="square" rtlCol="0">
            <a:spAutoFit/>
          </a:bodyPr>
          <a:lstStyle/>
          <a:p>
            <a:r>
              <a:rPr lang="en-US"/>
              <a:t>So for this guy we have:</a:t>
            </a:r>
          </a:p>
        </p:txBody>
      </p:sp>
      <p:graphicFrame>
        <p:nvGraphicFramePr>
          <p:cNvPr id="17" name="Object 16">
            <a:extLst>
              <a:ext uri="{FF2B5EF4-FFF2-40B4-BE49-F238E27FC236}">
                <a16:creationId xmlns:a16="http://schemas.microsoft.com/office/drawing/2014/main" id="{E00A161C-654B-7C89-6F79-68EA356CE84B}"/>
              </a:ext>
            </a:extLst>
          </p:cNvPr>
          <p:cNvGraphicFramePr>
            <a:graphicFrameLocks noChangeAspect="1"/>
          </p:cNvGraphicFramePr>
          <p:nvPr>
            <p:extLst>
              <p:ext uri="{D42A27DB-BD31-4B8C-83A1-F6EECF244321}">
                <p14:modId xmlns:p14="http://schemas.microsoft.com/office/powerpoint/2010/main" val="50405404"/>
              </p:ext>
            </p:extLst>
          </p:nvPr>
        </p:nvGraphicFramePr>
        <p:xfrm>
          <a:off x="370157" y="4409570"/>
          <a:ext cx="4586288" cy="1709737"/>
        </p:xfrm>
        <a:graphic>
          <a:graphicData uri="http://schemas.openxmlformats.org/presentationml/2006/ole">
            <mc:AlternateContent xmlns:mc="http://schemas.openxmlformats.org/markup-compatibility/2006">
              <mc:Choice xmlns:v="urn:schemas-microsoft-com:vml" Requires="v">
                <p:oleObj name="Equation" r:id="rId4" imgW="3517560" imgH="1307880" progId="Equation.DSMT4">
                  <p:embed/>
                </p:oleObj>
              </mc:Choice>
              <mc:Fallback>
                <p:oleObj name="Equation" r:id="rId4" imgW="3517560" imgH="1307880" progId="Equation.DSMT4">
                  <p:embed/>
                  <p:pic>
                    <p:nvPicPr>
                      <p:cNvPr id="17" name="Object 16">
                        <a:extLst>
                          <a:ext uri="{FF2B5EF4-FFF2-40B4-BE49-F238E27FC236}">
                            <a16:creationId xmlns:a16="http://schemas.microsoft.com/office/drawing/2014/main" id="{86555185-D66A-4BD8-8FE5-79036DE72CDF}"/>
                          </a:ext>
                        </a:extLst>
                      </p:cNvPr>
                      <p:cNvPicPr>
                        <a:picLocks noChangeAspect="1" noChangeArrowheads="1"/>
                      </p:cNvPicPr>
                      <p:nvPr/>
                    </p:nvPicPr>
                    <p:blipFill>
                      <a:blip r:embed="rId5"/>
                      <a:srcRect/>
                      <a:stretch>
                        <a:fillRect/>
                      </a:stretch>
                    </p:blipFill>
                    <p:spPr bwMode="auto">
                      <a:xfrm>
                        <a:off x="370157" y="4409570"/>
                        <a:ext cx="4586288" cy="1709737"/>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CAA209D2-D7AC-9350-F667-C0A0C016B9F6}"/>
              </a:ext>
            </a:extLst>
          </p:cNvPr>
          <p:cNvSpPr txBox="1"/>
          <p:nvPr/>
        </p:nvSpPr>
        <p:spPr>
          <a:xfrm>
            <a:off x="223469" y="3657949"/>
            <a:ext cx="9164371" cy="369332"/>
          </a:xfrm>
          <a:prstGeom prst="rect">
            <a:avLst/>
          </a:prstGeom>
          <a:noFill/>
        </p:spPr>
        <p:txBody>
          <a:bodyPr wrap="square" rtlCol="0">
            <a:spAutoFit/>
          </a:bodyPr>
          <a:lstStyle/>
          <a:p>
            <a:r>
              <a:rPr lang="en-US"/>
              <a:t>And we get the usual continuum of free states, with both positive and negative parities…</a:t>
            </a:r>
          </a:p>
        </p:txBody>
      </p:sp>
      <p:sp>
        <p:nvSpPr>
          <p:cNvPr id="4" name="TextBox 3">
            <a:extLst>
              <a:ext uri="{FF2B5EF4-FFF2-40B4-BE49-F238E27FC236}">
                <a16:creationId xmlns:a16="http://schemas.microsoft.com/office/drawing/2014/main" id="{448E3A63-BE80-5758-2370-AB64E121883F}"/>
              </a:ext>
            </a:extLst>
          </p:cNvPr>
          <p:cNvSpPr txBox="1"/>
          <p:nvPr/>
        </p:nvSpPr>
        <p:spPr>
          <a:xfrm>
            <a:off x="8776078" y="4386634"/>
            <a:ext cx="3302000" cy="1815882"/>
          </a:xfrm>
          <a:prstGeom prst="rect">
            <a:avLst/>
          </a:prstGeom>
          <a:noFill/>
        </p:spPr>
        <p:txBody>
          <a:bodyPr wrap="square" rtlCol="0">
            <a:spAutoFit/>
          </a:bodyPr>
          <a:lstStyle/>
          <a:p>
            <a:r>
              <a:rPr lang="en-US" sz="1600" b="1">
                <a:solidFill>
                  <a:srgbClr val="0000FF"/>
                </a:solidFill>
              </a:rPr>
              <a:t>Note negative V</a:t>
            </a:r>
            <a:r>
              <a:rPr lang="en-US" sz="1600" b="1" baseline="-25000">
                <a:solidFill>
                  <a:srgbClr val="0000FF"/>
                </a:solidFill>
              </a:rPr>
              <a:t>0</a:t>
            </a:r>
            <a:r>
              <a:rPr lang="en-US" sz="1600" b="1">
                <a:solidFill>
                  <a:srgbClr val="0000FF"/>
                </a:solidFill>
              </a:rPr>
              <a:t> will create a phase shift which shifts wave inward towards the origin.  And positive V</a:t>
            </a:r>
            <a:r>
              <a:rPr lang="en-US" sz="1600" b="1" baseline="-25000">
                <a:solidFill>
                  <a:srgbClr val="0000FF"/>
                </a:solidFill>
              </a:rPr>
              <a:t>0</a:t>
            </a:r>
            <a:r>
              <a:rPr lang="en-US" sz="1600" b="1">
                <a:solidFill>
                  <a:srgbClr val="0000FF"/>
                </a:solidFill>
              </a:rPr>
              <a:t> will push it out away from origin.  </a:t>
            </a:r>
            <a:r>
              <a:rPr lang="en-US" sz="1600"/>
              <a:t>To left I have positive V</a:t>
            </a:r>
            <a:r>
              <a:rPr lang="en-US" sz="1600" baseline="-25000"/>
              <a:t>0</a:t>
            </a:r>
            <a:r>
              <a:rPr lang="en-US" sz="1600"/>
              <a:t> (blue &gt; green &gt; red), and can see wavefunction being pushed away from origin.</a:t>
            </a:r>
          </a:p>
        </p:txBody>
      </p:sp>
      <p:pic>
        <p:nvPicPr>
          <p:cNvPr id="8" name="Picture 7">
            <a:extLst>
              <a:ext uri="{FF2B5EF4-FFF2-40B4-BE49-F238E27FC236}">
                <a16:creationId xmlns:a16="http://schemas.microsoft.com/office/drawing/2014/main" id="{47DDCB9E-B573-C51F-9B67-73B30851F595}"/>
              </a:ext>
            </a:extLst>
          </p:cNvPr>
          <p:cNvPicPr>
            <a:picLocks noChangeAspect="1"/>
          </p:cNvPicPr>
          <p:nvPr/>
        </p:nvPicPr>
        <p:blipFill>
          <a:blip r:embed="rId6"/>
          <a:stretch>
            <a:fillRect/>
          </a:stretch>
        </p:blipFill>
        <p:spPr>
          <a:xfrm>
            <a:off x="5324439" y="4254424"/>
            <a:ext cx="3302001" cy="2132931"/>
          </a:xfrm>
          <a:prstGeom prst="rect">
            <a:avLst/>
          </a:prstGeom>
        </p:spPr>
      </p:pic>
      <p:pic>
        <p:nvPicPr>
          <p:cNvPr id="9" name="Picture 8">
            <a:extLst>
              <a:ext uri="{FF2B5EF4-FFF2-40B4-BE49-F238E27FC236}">
                <a16:creationId xmlns:a16="http://schemas.microsoft.com/office/drawing/2014/main" id="{3ABD337A-7B85-425B-3ECB-BA81A043206F}"/>
              </a:ext>
            </a:extLst>
          </p:cNvPr>
          <p:cNvPicPr>
            <a:picLocks noChangeAspect="1"/>
          </p:cNvPicPr>
          <p:nvPr/>
        </p:nvPicPr>
        <p:blipFill>
          <a:blip r:embed="rId7"/>
          <a:stretch>
            <a:fillRect/>
          </a:stretch>
        </p:blipFill>
        <p:spPr>
          <a:xfrm>
            <a:off x="3712320" y="1124668"/>
            <a:ext cx="2939757" cy="2271149"/>
          </a:xfrm>
          <a:prstGeom prst="rect">
            <a:avLst/>
          </a:prstGeom>
        </p:spPr>
      </p:pic>
    </p:spTree>
    <p:extLst>
      <p:ext uri="{BB962C8B-B14F-4D97-AF65-F5344CB8AC3E}">
        <p14:creationId xmlns:p14="http://schemas.microsoft.com/office/powerpoint/2010/main" val="4170569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8845</TotalTime>
  <Words>5062</Words>
  <Application>Microsoft Office PowerPoint</Application>
  <PresentationFormat>Widescreen</PresentationFormat>
  <Paragraphs>240</Paragraphs>
  <Slides>44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44</vt:i4>
      </vt:variant>
    </vt:vector>
  </HeadingPairs>
  <TitlesOfParts>
    <vt:vector size="52" baseType="lpstr">
      <vt:lpstr>Arial</vt:lpstr>
      <vt:lpstr>Calibri</vt:lpstr>
      <vt:lpstr>Calibri Light</vt:lpstr>
      <vt:lpstr>Times New Roman</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357</cp:revision>
  <dcterms:created xsi:type="dcterms:W3CDTF">2019-04-29T17:52:20Z</dcterms:created>
  <dcterms:modified xsi:type="dcterms:W3CDTF">2025-12-18T01:37:26Z</dcterms:modified>
</cp:coreProperties>
</file>